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64" r:id="rId2"/>
    <p:sldId id="265" r:id="rId3"/>
    <p:sldId id="266" r:id="rId4"/>
    <p:sldId id="268" r:id="rId5"/>
    <p:sldId id="385" r:id="rId6"/>
    <p:sldId id="411" r:id="rId7"/>
    <p:sldId id="414" r:id="rId8"/>
    <p:sldId id="286" r:id="rId9"/>
    <p:sldId id="415" r:id="rId10"/>
    <p:sldId id="258" r:id="rId11"/>
    <p:sldId id="416" r:id="rId12"/>
    <p:sldId id="403" r:id="rId13"/>
    <p:sldId id="401" r:id="rId14"/>
    <p:sldId id="413" r:id="rId15"/>
    <p:sldId id="412" r:id="rId16"/>
    <p:sldId id="257" r:id="rId17"/>
    <p:sldId id="261" r:id="rId18"/>
    <p:sldId id="267" r:id="rId19"/>
    <p:sldId id="260" r:id="rId20"/>
    <p:sldId id="410" r:id="rId21"/>
    <p:sldId id="259" r:id="rId22"/>
    <p:sldId id="263" r:id="rId23"/>
    <p:sldId id="262" r:id="rId24"/>
  </p:sldIdLst>
  <p:sldSz cx="9144000" cy="6858000" type="screen4x3"/>
  <p:notesSz cx="6858000" cy="9144000"/>
  <p:defaultTextStyle>
    <a:defPPr>
      <a:defRPr lang="en-GB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597"/>
  </p:normalViewPr>
  <p:slideViewPr>
    <p:cSldViewPr snapToGrid="0" snapToObjects="1">
      <p:cViewPr varScale="1">
        <p:scale>
          <a:sx n="107" d="100"/>
          <a:sy n="107" d="100"/>
        </p:scale>
        <p:origin x="56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5F374A-D772-2D4C-876E-9BA65C684901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1B97DC-4DEF-8449-88A4-6F94A459729D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EECDE4-4E64-A048-A0E8-FDD20660806C}" type="slidenum">
              <a:rPr lang="en-US">
                <a:latin typeface="Arial" pitchFamily="-86" charset="0"/>
              </a:rPr>
              <a:pPr/>
              <a:t>1</a:t>
            </a:fld>
            <a:endParaRPr lang="en-US">
              <a:latin typeface="Arial" pitchFamily="-86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4113" y="692150"/>
            <a:ext cx="4551362" cy="341312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772" y="4358054"/>
            <a:ext cx="5026458" cy="4133850"/>
          </a:xfrm>
          <a:noFill/>
          <a:ln/>
        </p:spPr>
        <p:txBody>
          <a:bodyPr/>
          <a:lstStyle/>
          <a:p>
            <a:pPr eaLnBrk="1" hangingPunct="1"/>
            <a:endParaRPr lang="en-GB">
              <a:latin typeface="Arial" pitchFamily="-86" charset="0"/>
              <a:ea typeface="ＭＳ Ｐゴシック" pitchFamily="-86" charset="-128"/>
              <a:cs typeface="ＭＳ Ｐゴシック" pitchFamily="-86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10D45A-40D3-EE4B-BD30-0B7076AB122D}" type="slidenum">
              <a:rPr lang="en-US">
                <a:latin typeface="Arial" pitchFamily="-86" charset="0"/>
              </a:rPr>
              <a:pPr/>
              <a:t>2</a:t>
            </a:fld>
            <a:endParaRPr lang="en-US">
              <a:latin typeface="Arial" pitchFamily="-86" charset="0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4113" y="692150"/>
            <a:ext cx="4551362" cy="3413125"/>
          </a:xfrm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772" y="4358054"/>
            <a:ext cx="5026458" cy="4133850"/>
          </a:xfrm>
          <a:noFill/>
          <a:ln/>
        </p:spPr>
        <p:txBody>
          <a:bodyPr/>
          <a:lstStyle/>
          <a:p>
            <a:pPr eaLnBrk="1" hangingPunct="1"/>
            <a:endParaRPr lang="en-GB">
              <a:latin typeface="Arial" pitchFamily="-86" charset="0"/>
              <a:ea typeface="ＭＳ Ｐゴシック" pitchFamily="-86" charset="-128"/>
              <a:cs typeface="ＭＳ Ｐゴシック" pitchFamily="-86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Six</a:t>
            </a:r>
            <a:r>
              <a:rPr lang="en-US" baseline="0" dirty="0"/>
              <a:t> sides, angles, parts, arrows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FA21DDC-EA38-4C1E-9CF8-9A1EF67C368A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52419-DF8E-4331-8F72-EBD0C543157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52419-DF8E-4331-8F72-EBD0C543157D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F4F6E-08C0-0948-9718-E0F06E5C2B6C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15B4B-4481-7E45-B92E-5208C7A4C29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F4F6E-08C0-0948-9718-E0F06E5C2B6C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15B4B-4481-7E45-B92E-5208C7A4C29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F4F6E-08C0-0948-9718-E0F06E5C2B6C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15B4B-4481-7E45-B92E-5208C7A4C29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F4F6E-08C0-0948-9718-E0F06E5C2B6C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15B4B-4481-7E45-B92E-5208C7A4C29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F4F6E-08C0-0948-9718-E0F06E5C2B6C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15B4B-4481-7E45-B92E-5208C7A4C29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F4F6E-08C0-0948-9718-E0F06E5C2B6C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15B4B-4481-7E45-B92E-5208C7A4C29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F4F6E-08C0-0948-9718-E0F06E5C2B6C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15B4B-4481-7E45-B92E-5208C7A4C29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F4F6E-08C0-0948-9718-E0F06E5C2B6C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15B4B-4481-7E45-B92E-5208C7A4C29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F4F6E-08C0-0948-9718-E0F06E5C2B6C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15B4B-4481-7E45-B92E-5208C7A4C29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F4F6E-08C0-0948-9718-E0F06E5C2B6C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15B4B-4481-7E45-B92E-5208C7A4C29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F4F6E-08C0-0948-9718-E0F06E5C2B6C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15B4B-4481-7E45-B92E-5208C7A4C29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F4F6E-08C0-0948-9718-E0F06E5C2B6C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15B4B-4481-7E45-B92E-5208C7A4C293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cid:5CDBBF15-61D6-46AC-B654-69E5A7DEA05A@gfk.com" TargetMode="External"/><Relationship Id="rId18" Type="http://schemas.openxmlformats.org/officeDocument/2006/relationships/image" Target="../media/image17.png"/><Relationship Id="rId26" Type="http://schemas.openxmlformats.org/officeDocument/2006/relationships/image" Target="cid:87247892-C5BC-430F-9FD2-82EC0258F9D1@gfk.com" TargetMode="External"/><Relationship Id="rId3" Type="http://schemas.openxmlformats.org/officeDocument/2006/relationships/image" Target="cid:887471B9-FC0E-495D-8BC1-2D06E64E0BD8@gfk.com" TargetMode="External"/><Relationship Id="rId21" Type="http://schemas.openxmlformats.org/officeDocument/2006/relationships/image" Target="../media/image19.png"/><Relationship Id="rId7" Type="http://schemas.openxmlformats.org/officeDocument/2006/relationships/image" Target="cid:02E0FEB5-0F03-4522-A26F-39F6D1B0F031@gfk.com" TargetMode="External"/><Relationship Id="rId12" Type="http://schemas.openxmlformats.org/officeDocument/2006/relationships/image" Target="../media/image14.png"/><Relationship Id="rId17" Type="http://schemas.openxmlformats.org/officeDocument/2006/relationships/image" Target="cid:D3CDA2B0-B0B0-4764-816A-28D94AF14BA4@gfk.com" TargetMode="External"/><Relationship Id="rId25" Type="http://schemas.openxmlformats.org/officeDocument/2006/relationships/image" Target="../media/image21.png"/><Relationship Id="rId2" Type="http://schemas.openxmlformats.org/officeDocument/2006/relationships/image" Target="../media/image9.jpeg"/><Relationship Id="rId16" Type="http://schemas.openxmlformats.org/officeDocument/2006/relationships/image" Target="../media/image16.png"/><Relationship Id="rId20" Type="http://schemas.openxmlformats.org/officeDocument/2006/relationships/image" Target="cid:B6ED6FA5-4964-4A24-8921-6C90330A1DC6@gfk.com" TargetMode="External"/><Relationship Id="rId29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11" Type="http://schemas.openxmlformats.org/officeDocument/2006/relationships/image" Target="cid:8BDF2B9C-9E26-493A-B837-24AC7EECB22F@gfk.com" TargetMode="External"/><Relationship Id="rId24" Type="http://schemas.openxmlformats.org/officeDocument/2006/relationships/image" Target="cid:D576CA95-208D-47B7-8E8F-1187A5DD6A42@gfk.com" TargetMode="External"/><Relationship Id="rId32" Type="http://schemas.openxmlformats.org/officeDocument/2006/relationships/image" Target="../media/image26.png"/><Relationship Id="rId5" Type="http://schemas.openxmlformats.org/officeDocument/2006/relationships/image" Target="cid:CAA2049F-BB83-4AD4-BC34-04005AFDC42E@gfk.com" TargetMode="External"/><Relationship Id="rId15" Type="http://schemas.openxmlformats.org/officeDocument/2006/relationships/image" Target="cid:FCF2A75D-6848-4145-A065-0C913639C05B@gfk.com" TargetMode="External"/><Relationship Id="rId23" Type="http://schemas.openxmlformats.org/officeDocument/2006/relationships/image" Target="../media/image20.png"/><Relationship Id="rId28" Type="http://schemas.openxmlformats.org/officeDocument/2006/relationships/image" Target="cid:ED3CDDB3-DEC2-44BA-8BC7-D0ACF8F8ECEB@gfk.com" TargetMode="External"/><Relationship Id="rId10" Type="http://schemas.openxmlformats.org/officeDocument/2006/relationships/image" Target="../media/image13.png"/><Relationship Id="rId19" Type="http://schemas.openxmlformats.org/officeDocument/2006/relationships/image" Target="../media/image18.png"/><Relationship Id="rId31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cid:4B9F2C3C-7C1A-4287-838D-740061197072@gfk.com" TargetMode="External"/><Relationship Id="rId14" Type="http://schemas.openxmlformats.org/officeDocument/2006/relationships/image" Target="../media/image15.png"/><Relationship Id="rId22" Type="http://schemas.openxmlformats.org/officeDocument/2006/relationships/image" Target="cid:DFD99610-D18F-4C1C-89A2-D3599328E4AE@gfk.com" TargetMode="External"/><Relationship Id="rId27" Type="http://schemas.openxmlformats.org/officeDocument/2006/relationships/image" Target="../media/image22.png"/><Relationship Id="rId30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hyperlink" Target="https://www.youtube.com/watch?v=oP3c1h8v2ZQ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ChangeArrowheads="1"/>
          </p:cNvSpPr>
          <p:nvPr/>
        </p:nvSpPr>
        <p:spPr bwMode="auto">
          <a:xfrm>
            <a:off x="3352847" y="1981232"/>
            <a:ext cx="2454299" cy="36675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76" tIns="44444" rIns="90476" bIns="44444">
            <a:prstTxWarp prst="textNoShape">
              <a:avLst/>
            </a:prstTxWarp>
            <a:spAutoFit/>
          </a:bodyPr>
          <a:lstStyle/>
          <a:p>
            <a:pPr defTabSz="762562" eaLnBrk="0" hangingPunct="0"/>
            <a:r>
              <a:rPr lang="en-GB" dirty="0"/>
              <a:t>Why the company exists</a:t>
            </a:r>
          </a:p>
        </p:txBody>
      </p:sp>
      <p:sp>
        <p:nvSpPr>
          <p:cNvPr id="86019" name="Rectangle 3"/>
          <p:cNvSpPr>
            <a:spLocks noChangeArrowheads="1"/>
          </p:cNvSpPr>
          <p:nvPr/>
        </p:nvSpPr>
        <p:spPr bwMode="auto">
          <a:xfrm>
            <a:off x="1978957" y="5516061"/>
            <a:ext cx="5821685" cy="6437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76" tIns="44444" rIns="90476" bIns="44444">
            <a:prstTxWarp prst="textNoShape">
              <a:avLst/>
            </a:prstTxWarp>
            <a:spAutoFit/>
          </a:bodyPr>
          <a:lstStyle/>
          <a:p>
            <a:pPr defTabSz="762562" eaLnBrk="0" hangingPunct="0"/>
            <a:r>
              <a:rPr lang="en-GB" dirty="0"/>
              <a:t>The policies and behaviour patterns that underpin the distinctive competence and the value</a:t>
            </a:r>
            <a:r>
              <a:rPr lang="en-GB" dirty="0">
                <a:latin typeface="Times New Roman" pitchFamily="-86" charset="0"/>
              </a:rPr>
              <a:t> </a:t>
            </a:r>
            <a:r>
              <a:rPr lang="en-GB" dirty="0"/>
              <a:t>system</a:t>
            </a:r>
          </a:p>
        </p:txBody>
      </p:sp>
      <p:sp>
        <p:nvSpPr>
          <p:cNvPr id="86020" name="Rectangle 4"/>
          <p:cNvSpPr>
            <a:spLocks noChangeArrowheads="1"/>
          </p:cNvSpPr>
          <p:nvPr/>
        </p:nvSpPr>
        <p:spPr bwMode="auto">
          <a:xfrm>
            <a:off x="366370" y="3559306"/>
            <a:ext cx="1697670" cy="122852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76" tIns="44444" rIns="90476" bIns="44444">
            <a:prstTxWarp prst="textNoShape">
              <a:avLst/>
            </a:prstTxWarp>
            <a:spAutoFit/>
          </a:bodyPr>
          <a:lstStyle/>
          <a:p>
            <a:pPr defTabSz="762562" eaLnBrk="0" hangingPunct="0"/>
            <a:r>
              <a:rPr lang="en-GB" dirty="0"/>
              <a:t>The competitive</a:t>
            </a:r>
          </a:p>
          <a:p>
            <a:pPr defTabSz="762562" eaLnBrk="0" hangingPunct="0"/>
            <a:r>
              <a:rPr lang="en-GB" dirty="0"/>
              <a:t>position</a:t>
            </a:r>
          </a:p>
          <a:p>
            <a:pPr defTabSz="762562" eaLnBrk="0" hangingPunct="0"/>
            <a:r>
              <a:rPr lang="en-GB" dirty="0"/>
              <a:t>and distinctive</a:t>
            </a:r>
          </a:p>
          <a:p>
            <a:pPr defTabSz="762562" eaLnBrk="0" hangingPunct="0"/>
            <a:r>
              <a:rPr lang="en-GB" dirty="0"/>
              <a:t>competence</a:t>
            </a:r>
          </a:p>
        </p:txBody>
      </p:sp>
      <p:sp>
        <p:nvSpPr>
          <p:cNvPr id="86021" name="Rectangle 5"/>
          <p:cNvSpPr>
            <a:spLocks noChangeArrowheads="1"/>
          </p:cNvSpPr>
          <p:nvPr/>
        </p:nvSpPr>
        <p:spPr bwMode="auto">
          <a:xfrm>
            <a:off x="7453699" y="3482995"/>
            <a:ext cx="1172098" cy="92075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76" tIns="44444" rIns="90476" bIns="44444">
            <a:prstTxWarp prst="textNoShape">
              <a:avLst/>
            </a:prstTxWarp>
            <a:spAutoFit/>
          </a:bodyPr>
          <a:lstStyle/>
          <a:p>
            <a:pPr defTabSz="762562" eaLnBrk="0" hangingPunct="0"/>
            <a:r>
              <a:rPr lang="en-GB" dirty="0"/>
              <a:t>What the</a:t>
            </a:r>
          </a:p>
          <a:p>
            <a:pPr defTabSz="762562" eaLnBrk="0" hangingPunct="0"/>
            <a:r>
              <a:rPr lang="en-GB" dirty="0"/>
              <a:t>company</a:t>
            </a:r>
          </a:p>
          <a:p>
            <a:pPr defTabSz="762562" eaLnBrk="0" hangingPunct="0"/>
            <a:r>
              <a:rPr lang="en-GB" dirty="0"/>
              <a:t>believes in</a:t>
            </a:r>
          </a:p>
        </p:txBody>
      </p:sp>
      <p:sp>
        <p:nvSpPr>
          <p:cNvPr id="86022" name="Rectangle 6"/>
          <p:cNvSpPr>
            <a:spLocks noChangeArrowheads="1"/>
          </p:cNvSpPr>
          <p:nvPr/>
        </p:nvSpPr>
        <p:spPr bwMode="auto">
          <a:xfrm>
            <a:off x="3948199" y="2873938"/>
            <a:ext cx="967752" cy="36675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76" tIns="44444" rIns="90476" bIns="44444">
            <a:prstTxWarp prst="textNoShape">
              <a:avLst/>
            </a:prstTxWarp>
            <a:spAutoFit/>
          </a:bodyPr>
          <a:lstStyle/>
          <a:p>
            <a:pPr defTabSz="762562" eaLnBrk="0" hangingPunct="0"/>
            <a:r>
              <a:rPr lang="en-GB" b="1" dirty="0"/>
              <a:t>Purpose</a:t>
            </a:r>
          </a:p>
        </p:txBody>
      </p:sp>
      <p:sp>
        <p:nvSpPr>
          <p:cNvPr id="86023" name="Rectangle 7"/>
          <p:cNvSpPr>
            <a:spLocks noChangeArrowheads="1"/>
          </p:cNvSpPr>
          <p:nvPr/>
        </p:nvSpPr>
        <p:spPr bwMode="auto">
          <a:xfrm>
            <a:off x="1966467" y="3864554"/>
            <a:ext cx="977809" cy="36675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76" tIns="44444" rIns="90476" bIns="44444">
            <a:prstTxWarp prst="textNoShape">
              <a:avLst/>
            </a:prstTxWarp>
            <a:spAutoFit/>
          </a:bodyPr>
          <a:lstStyle/>
          <a:p>
            <a:pPr defTabSz="762562" eaLnBrk="0" hangingPunct="0"/>
            <a:r>
              <a:rPr lang="en-GB" b="1" dirty="0"/>
              <a:t>Strategy</a:t>
            </a:r>
          </a:p>
        </p:txBody>
      </p:sp>
      <p:sp>
        <p:nvSpPr>
          <p:cNvPr id="86024" name="Rectangle 8"/>
          <p:cNvSpPr>
            <a:spLocks noChangeArrowheads="1"/>
          </p:cNvSpPr>
          <p:nvPr/>
        </p:nvSpPr>
        <p:spPr bwMode="auto">
          <a:xfrm>
            <a:off x="3851055" y="4581599"/>
            <a:ext cx="1158798" cy="6437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76" tIns="44444" rIns="90476" bIns="44444">
            <a:prstTxWarp prst="textNoShape">
              <a:avLst/>
            </a:prstTxWarp>
            <a:spAutoFit/>
          </a:bodyPr>
          <a:lstStyle/>
          <a:p>
            <a:pPr defTabSz="762562" eaLnBrk="0" hangingPunct="0"/>
            <a:r>
              <a:rPr lang="en-GB" b="1" dirty="0"/>
              <a:t>Behaviour</a:t>
            </a:r>
          </a:p>
          <a:p>
            <a:pPr defTabSz="762562" eaLnBrk="0" hangingPunct="0"/>
            <a:r>
              <a:rPr lang="en-GB" b="1" dirty="0"/>
              <a:t>standards</a:t>
            </a:r>
          </a:p>
        </p:txBody>
      </p:sp>
      <p:sp>
        <p:nvSpPr>
          <p:cNvPr id="86025" name="Rectangle 9"/>
          <p:cNvSpPr>
            <a:spLocks noChangeArrowheads="1"/>
          </p:cNvSpPr>
          <p:nvPr/>
        </p:nvSpPr>
        <p:spPr bwMode="auto">
          <a:xfrm>
            <a:off x="6081197" y="3864554"/>
            <a:ext cx="811096" cy="36675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76" tIns="44444" rIns="90476" bIns="44444">
            <a:prstTxWarp prst="textNoShape">
              <a:avLst/>
            </a:prstTxWarp>
            <a:spAutoFit/>
          </a:bodyPr>
          <a:lstStyle/>
          <a:p>
            <a:pPr defTabSz="762562" eaLnBrk="0" hangingPunct="0"/>
            <a:r>
              <a:rPr lang="en-GB" b="1" dirty="0"/>
              <a:t>Values</a:t>
            </a:r>
          </a:p>
        </p:txBody>
      </p:sp>
      <p:sp>
        <p:nvSpPr>
          <p:cNvPr id="86026" name="AutoShape 10"/>
          <p:cNvSpPr>
            <a:spLocks noChangeArrowheads="1"/>
          </p:cNvSpPr>
          <p:nvPr/>
        </p:nvSpPr>
        <p:spPr bwMode="auto">
          <a:xfrm>
            <a:off x="1834629" y="2565811"/>
            <a:ext cx="5403966" cy="2882577"/>
          </a:xfrm>
          <a:prstGeom prst="diamond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6027" name="Text Box 12"/>
          <p:cNvSpPr txBox="1">
            <a:spLocks noChangeArrowheads="1"/>
          </p:cNvSpPr>
          <p:nvPr/>
        </p:nvSpPr>
        <p:spPr bwMode="auto">
          <a:xfrm>
            <a:off x="0" y="359962"/>
            <a:ext cx="8790119" cy="691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190" tIns="40595" rIns="81190" bIns="40595">
            <a:prstTxWarp prst="textNoShape">
              <a:avLst/>
            </a:prstTxWarp>
            <a:spAutoFit/>
          </a:bodyPr>
          <a:lstStyle/>
          <a:p>
            <a:pPr algn="ctr" defTabSz="1350341">
              <a:spcBef>
                <a:spcPct val="50000"/>
              </a:spcBef>
            </a:pPr>
            <a:r>
              <a:rPr lang="en-GB" sz="3900" b="1" dirty="0">
                <a:solidFill>
                  <a:srgbClr val="000000"/>
                </a:solidFill>
              </a:rPr>
              <a:t>The </a:t>
            </a:r>
            <a:r>
              <a:rPr lang="en-GB" sz="3900" b="1" dirty="0" err="1">
                <a:solidFill>
                  <a:srgbClr val="000000"/>
                </a:solidFill>
              </a:rPr>
              <a:t>Ashridge</a:t>
            </a:r>
            <a:r>
              <a:rPr lang="en-GB" sz="3900" b="1" dirty="0">
                <a:solidFill>
                  <a:srgbClr val="000000"/>
                </a:solidFill>
              </a:rPr>
              <a:t> mission model</a:t>
            </a:r>
            <a:endParaRPr lang="en-US" sz="3900" b="1" dirty="0">
              <a:solidFill>
                <a:srgbClr val="000000"/>
              </a:solidFill>
            </a:endParaRPr>
          </a:p>
        </p:txBody>
      </p:sp>
      <p:sp>
        <p:nvSpPr>
          <p:cNvPr id="86028" name="Text Box 13"/>
          <p:cNvSpPr txBox="1">
            <a:spLocks noChangeArrowheads="1"/>
          </p:cNvSpPr>
          <p:nvPr/>
        </p:nvSpPr>
        <p:spPr bwMode="auto">
          <a:xfrm>
            <a:off x="5767562" y="6172632"/>
            <a:ext cx="2643697" cy="358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190" tIns="40595" rIns="81190" bIns="40595">
            <a:prstTxWarp prst="textNoShape">
              <a:avLst/>
            </a:prstTxWarp>
            <a:spAutoFit/>
          </a:bodyPr>
          <a:lstStyle/>
          <a:p>
            <a:pPr defTabSz="1350341">
              <a:spcBef>
                <a:spcPct val="50000"/>
              </a:spcBef>
            </a:pPr>
            <a:r>
              <a:rPr lang="en-GB" b="1" dirty="0">
                <a:solidFill>
                  <a:schemeClr val="tx1"/>
                </a:solidFill>
              </a:rPr>
              <a:t>(Campbell &amp; </a:t>
            </a:r>
            <a:r>
              <a:rPr lang="en-GB" b="1" dirty="0" err="1">
                <a:solidFill>
                  <a:schemeClr val="tx1"/>
                </a:solidFill>
              </a:rPr>
              <a:t>Yeung</a:t>
            </a:r>
            <a:r>
              <a:rPr lang="en-GB" b="1" dirty="0">
                <a:solidFill>
                  <a:schemeClr val="tx1"/>
                </a:solidFill>
              </a:rPr>
              <a:t>, 1991)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21195" y="0"/>
            <a:ext cx="8229600" cy="540945"/>
          </a:xfrm>
        </p:spPr>
        <p:txBody>
          <a:bodyPr>
            <a:normAutofit fontScale="90000"/>
          </a:bodyPr>
          <a:lstStyle/>
          <a:p>
            <a:pPr algn="l"/>
            <a:r>
              <a:rPr lang="en-GB" sz="3200" dirty="0"/>
              <a:t>Risks by </a:t>
            </a:r>
            <a:r>
              <a:rPr lang="en-GB" sz="3200" dirty="0" err="1"/>
              <a:t>BAFort</a:t>
            </a:r>
            <a:r>
              <a:rPr lang="en-GB" sz="3200" dirty="0"/>
              <a:t> Scale  </a:t>
            </a:r>
          </a:p>
        </p:txBody>
      </p:sp>
      <p:pic>
        <p:nvPicPr>
          <p:cNvPr id="12" name="0204F0BD-9750-48A8-9C1A-3149204B156B" descr="cid:887471B9-FC0E-495D-8BC1-2D06E64E0BD8@gfk.com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358" y="785529"/>
            <a:ext cx="876300" cy="342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F03BD2CF-C219-4B38-93F9-5B06E1510633" descr="cid:CAA2049F-BB83-4AD4-BC34-04005AFDC42E@gfk.com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050" y="6191665"/>
            <a:ext cx="885825" cy="3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E35C1296-7FA1-455B-9D62-FC8257273C34" descr="cid:02E0FEB5-0F03-4522-A26F-39F6D1B0F031@gfk.com"/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050" y="5798347"/>
            <a:ext cx="885825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C92620B4-CD46-4A77-98BA-DB56BC5A4E99" descr="cid:4B9F2C3C-7C1A-4287-838D-740061197072@gfk.com"/>
          <p:cNvPicPr>
            <a:picLocks noChangeAspect="1" noChangeArrowheads="1"/>
          </p:cNvPicPr>
          <p:nvPr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050" y="5414551"/>
            <a:ext cx="885825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EDC72232-7B33-4217-BA0D-C1903FFBD384" descr="cid:8BDF2B9C-9E26-493A-B837-24AC7EECB22F@gfk.com"/>
          <p:cNvPicPr>
            <a:picLocks noChangeAspect="1" noChangeArrowheads="1"/>
          </p:cNvPicPr>
          <p:nvPr/>
        </p:nvPicPr>
        <p:blipFill>
          <a:blip r:embed="rId10" r:link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050" y="5030755"/>
            <a:ext cx="876300" cy="371475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2200F47E-D7C8-4677-AD6D-6584141B42C7" descr="cid:5CDBBF15-61D6-46AC-B654-69E5A7DEA05A@gfk.com"/>
          <p:cNvPicPr>
            <a:picLocks noChangeAspect="1" noChangeArrowheads="1"/>
          </p:cNvPicPr>
          <p:nvPr/>
        </p:nvPicPr>
        <p:blipFill>
          <a:blip r:embed="rId12" r:link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050" y="4656484"/>
            <a:ext cx="885825" cy="3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FBD4B773-1E63-4232-B05B-E4B29780BF7B" descr="cid:FCF2A75D-6848-4145-A065-0C913639C05B@gfk.com"/>
          <p:cNvPicPr>
            <a:picLocks noChangeAspect="1" noChangeArrowheads="1"/>
          </p:cNvPicPr>
          <p:nvPr/>
        </p:nvPicPr>
        <p:blipFill>
          <a:blip r:embed="rId14" r:link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050" y="4272688"/>
            <a:ext cx="885825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6AC26822-9A8D-4682-9038-E104CC71C285" descr="cid:D3CDA2B0-B0B0-4764-816A-28D94AF14BA4@gfk.com"/>
          <p:cNvPicPr>
            <a:picLocks noChangeAspect="1" noChangeArrowheads="1"/>
          </p:cNvPicPr>
          <p:nvPr/>
        </p:nvPicPr>
        <p:blipFill>
          <a:blip r:embed="rId16" r:link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050" y="3907942"/>
            <a:ext cx="895350" cy="35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19A9752E-70DD-4E00-A067-69F23778728B" descr="B5D0C420-BB34-494B-8D65-E8D5090790ED@gfk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050" y="3514621"/>
            <a:ext cx="885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9FF0FF6E-8EC3-4345-9F82-605028F551A7" descr="cid:B6ED6FA5-4964-4A24-8921-6C90330A1DC6@gfk.com"/>
          <p:cNvPicPr>
            <a:picLocks noChangeAspect="1" noChangeArrowheads="1"/>
          </p:cNvPicPr>
          <p:nvPr/>
        </p:nvPicPr>
        <p:blipFill>
          <a:blip r:embed="rId19" r:link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050" y="3130825"/>
            <a:ext cx="885825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E353EFAA-531A-4041-BAAF-A45586DD9A56" descr="cid:DFD99610-D18F-4C1C-89A2-D3599328E4AE@gfk.com"/>
          <p:cNvPicPr>
            <a:picLocks noChangeAspect="1" noChangeArrowheads="1"/>
          </p:cNvPicPr>
          <p:nvPr/>
        </p:nvPicPr>
        <p:blipFill>
          <a:blip r:embed="rId21" r:link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050" y="2747029"/>
            <a:ext cx="885825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34A74C8B-10E4-4740-8C3F-24D82F61C0BB" descr="cid:D576CA95-208D-47B7-8E8F-1187A5DD6A42@gfk.com"/>
          <p:cNvPicPr>
            <a:picLocks noChangeAspect="1" noChangeArrowheads="1"/>
          </p:cNvPicPr>
          <p:nvPr/>
        </p:nvPicPr>
        <p:blipFill>
          <a:blip r:embed="rId23" r:link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050" y="2372758"/>
            <a:ext cx="885825" cy="3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40B528CB-550F-4929-B97E-AF8BF24C16D2" descr="cid:87247892-C5BC-430F-9FD2-82EC0258F9D1@gfk.com"/>
          <p:cNvPicPr>
            <a:picLocks noChangeAspect="1" noChangeArrowheads="1"/>
          </p:cNvPicPr>
          <p:nvPr/>
        </p:nvPicPr>
        <p:blipFill>
          <a:blip r:embed="rId25" r:link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050" y="1998487"/>
            <a:ext cx="885825" cy="3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B0F49DC9-0F72-4770-850E-E01339231342" descr="cid:ED3CDDB3-DEC2-44BA-8BC7-D0ACF8F8ECEB@gfk.com"/>
          <p:cNvPicPr>
            <a:picLocks noChangeAspect="1" noChangeArrowheads="1"/>
          </p:cNvPicPr>
          <p:nvPr/>
        </p:nvPicPr>
        <p:blipFill>
          <a:blip r:embed="rId27" r:link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525" y="1614691"/>
            <a:ext cx="8953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23528" y="1556792"/>
            <a:ext cx="83272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48" descr="trade-winds-2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305050" y="1168570"/>
            <a:ext cx="895350" cy="450509"/>
          </a:xfrm>
          <a:prstGeom prst="rect">
            <a:avLst/>
          </a:prstGeom>
        </p:spPr>
      </p:pic>
      <p:sp>
        <p:nvSpPr>
          <p:cNvPr id="50" name="Rectangle 49"/>
          <p:cNvSpPr/>
          <p:nvPr/>
        </p:nvSpPr>
        <p:spPr>
          <a:xfrm>
            <a:off x="2291358" y="1168570"/>
            <a:ext cx="909042" cy="38822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651AB5-4206-3D4E-A672-0D5E0CF3115C}"/>
              </a:ext>
            </a:extLst>
          </p:cNvPr>
          <p:cNvSpPr txBox="1"/>
          <p:nvPr/>
        </p:nvSpPr>
        <p:spPr>
          <a:xfrm>
            <a:off x="391886" y="1199408"/>
            <a:ext cx="1350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Trade Winds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E8F87E-EF56-E042-8A63-DF29CCE9E415}"/>
              </a:ext>
            </a:extLst>
          </p:cNvPr>
          <p:cNvSpPr txBox="1"/>
          <p:nvPr/>
        </p:nvSpPr>
        <p:spPr>
          <a:xfrm>
            <a:off x="403761" y="783771"/>
            <a:ext cx="1573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Global Societal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C7ED04-C975-DD4C-A27E-8C549E09D3A2}"/>
              </a:ext>
            </a:extLst>
          </p:cNvPr>
          <p:cNvSpPr txBox="1"/>
          <p:nvPr/>
        </p:nvSpPr>
        <p:spPr>
          <a:xfrm>
            <a:off x="415636" y="1662545"/>
            <a:ext cx="954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Strategy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4D3AFD-3BAD-564E-B9CC-B075C559EC14}"/>
              </a:ext>
            </a:extLst>
          </p:cNvPr>
          <p:cNvSpPr txBox="1"/>
          <p:nvPr/>
        </p:nvSpPr>
        <p:spPr>
          <a:xfrm>
            <a:off x="403761" y="3059668"/>
            <a:ext cx="1221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Operations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CC1637-8E7B-844D-A893-2A77420A9E9E}"/>
              </a:ext>
            </a:extLst>
          </p:cNvPr>
          <p:cNvSpPr txBox="1"/>
          <p:nvPr/>
        </p:nvSpPr>
        <p:spPr>
          <a:xfrm>
            <a:off x="451263" y="4524499"/>
            <a:ext cx="776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Teams</a:t>
            </a:r>
          </a:p>
        </p:txBody>
      </p:sp>
      <p:pic>
        <p:nvPicPr>
          <p:cNvPr id="11" name="Picture 10" descr="A picture containing diagram&#10;&#10;Description automatically generated">
            <a:extLst>
              <a:ext uri="{FF2B5EF4-FFF2-40B4-BE49-F238E27FC236}">
                <a16:creationId xmlns:a16="http://schemas.microsoft.com/office/drawing/2014/main" id="{CD030005-423E-374F-BB79-DBD64BD8A431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904508" y="2788039"/>
            <a:ext cx="2315688" cy="1461698"/>
          </a:xfrm>
          <a:prstGeom prst="rect">
            <a:avLst/>
          </a:prstGeom>
        </p:spPr>
      </p:pic>
      <p:pic>
        <p:nvPicPr>
          <p:cNvPr id="14" name="Picture 13" descr="A picture containing diagram&#10;&#10;Description automatically generated">
            <a:extLst>
              <a:ext uri="{FF2B5EF4-FFF2-40B4-BE49-F238E27FC236}">
                <a16:creationId xmlns:a16="http://schemas.microsoft.com/office/drawing/2014/main" id="{22DA63A4-9CE6-F744-BF83-1F05C07F39FB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3325091" y="4722851"/>
            <a:ext cx="2327564" cy="1465623"/>
          </a:xfrm>
          <a:prstGeom prst="rect">
            <a:avLst/>
          </a:prstGeom>
        </p:spPr>
      </p:pic>
      <p:pic>
        <p:nvPicPr>
          <p:cNvPr id="16" name="Picture 15" descr="A picture containing table&#10;&#10;Description automatically generated">
            <a:extLst>
              <a:ext uri="{FF2B5EF4-FFF2-40B4-BE49-F238E27FC236}">
                <a16:creationId xmlns:a16="http://schemas.microsoft.com/office/drawing/2014/main" id="{923FCBC1-E56E-9A43-9901-72EB66364A17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305798" y="910304"/>
            <a:ext cx="2244436" cy="140462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72AF118-1B99-F245-B6E8-F4BA110A9385}"/>
              </a:ext>
            </a:extLst>
          </p:cNvPr>
          <p:cNvSpPr txBox="1"/>
          <p:nvPr/>
        </p:nvSpPr>
        <p:spPr>
          <a:xfrm>
            <a:off x="6222670" y="570015"/>
            <a:ext cx="643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RAID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F505CE4-4D89-344B-B1E9-21BA56F93C64}"/>
              </a:ext>
            </a:extLst>
          </p:cNvPr>
          <p:cNvSpPr txBox="1"/>
          <p:nvPr/>
        </p:nvSpPr>
        <p:spPr>
          <a:xfrm>
            <a:off x="4868883" y="2470067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V2FU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661A83-1705-8540-A0A9-2C43B2C87162}"/>
              </a:ext>
            </a:extLst>
          </p:cNvPr>
          <p:cNvSpPr txBox="1"/>
          <p:nvPr/>
        </p:nvSpPr>
        <p:spPr>
          <a:xfrm>
            <a:off x="3265714" y="4370119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ROAM</a:t>
            </a:r>
          </a:p>
        </p:txBody>
      </p:sp>
    </p:spTree>
    <p:extLst>
      <p:ext uri="{BB962C8B-B14F-4D97-AF65-F5344CB8AC3E}">
        <p14:creationId xmlns:p14="http://schemas.microsoft.com/office/powerpoint/2010/main" val="834890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CA96D-4A72-744F-9108-79CBBE738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2022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353132B9-0127-8B47-919F-6BB89C40B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5159" y="1163471"/>
            <a:ext cx="5058413" cy="509865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GB" altLang="en-US" sz="1399"/>
          </a:p>
        </p:txBody>
      </p:sp>
      <p:grpSp>
        <p:nvGrpSpPr>
          <p:cNvPr id="64515" name="Group 3">
            <a:extLst>
              <a:ext uri="{FF2B5EF4-FFF2-40B4-BE49-F238E27FC236}">
                <a16:creationId xmlns:a16="http://schemas.microsoft.com/office/drawing/2014/main" id="{30FA3FB0-3484-A24E-B12C-BE9BFB5F1B5D}"/>
              </a:ext>
            </a:extLst>
          </p:cNvPr>
          <p:cNvGrpSpPr>
            <a:grpSpLocks/>
          </p:cNvGrpSpPr>
          <p:nvPr/>
        </p:nvGrpSpPr>
        <p:grpSpPr bwMode="auto">
          <a:xfrm>
            <a:off x="0" y="407137"/>
            <a:ext cx="8820650" cy="5653765"/>
            <a:chOff x="0" y="204"/>
            <a:chExt cx="6356" cy="4074"/>
          </a:xfrm>
        </p:grpSpPr>
        <p:sp>
          <p:nvSpPr>
            <p:cNvPr id="64516" name="Oval 4">
              <a:extLst>
                <a:ext uri="{FF2B5EF4-FFF2-40B4-BE49-F238E27FC236}">
                  <a16:creationId xmlns:a16="http://schemas.microsoft.com/office/drawing/2014/main" id="{7D6B301D-9094-0349-BCC0-DD4B3D9F7B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4" y="1020"/>
              <a:ext cx="1850" cy="178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en-US" sz="1399"/>
            </a:p>
          </p:txBody>
        </p:sp>
        <p:sp>
          <p:nvSpPr>
            <p:cNvPr id="64517" name="Oval 5">
              <a:extLst>
                <a:ext uri="{FF2B5EF4-FFF2-40B4-BE49-F238E27FC236}">
                  <a16:creationId xmlns:a16="http://schemas.microsoft.com/office/drawing/2014/main" id="{750711BA-F6B6-054A-80DC-9EF62BC9A8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9" y="2047"/>
              <a:ext cx="1851" cy="178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en-US" sz="1399"/>
            </a:p>
          </p:txBody>
        </p:sp>
        <p:sp>
          <p:nvSpPr>
            <p:cNvPr id="64518" name="Oval 6">
              <a:extLst>
                <a:ext uri="{FF2B5EF4-FFF2-40B4-BE49-F238E27FC236}">
                  <a16:creationId xmlns:a16="http://schemas.microsoft.com/office/drawing/2014/main" id="{54560C0E-D5DA-2646-A832-C98AB3EFA9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7" y="1452"/>
              <a:ext cx="1850" cy="178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en-US" sz="1399"/>
            </a:p>
          </p:txBody>
        </p:sp>
        <p:sp>
          <p:nvSpPr>
            <p:cNvPr id="64519" name="Text Box 7">
              <a:extLst>
                <a:ext uri="{FF2B5EF4-FFF2-40B4-BE49-F238E27FC236}">
                  <a16:creationId xmlns:a16="http://schemas.microsoft.com/office/drawing/2014/main" id="{CBFFB87F-9B51-234C-8ABE-86ECD53A35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1377"/>
              <a:ext cx="777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16" tIns="45007" rIns="90016" bIns="45007">
              <a:spAutoFit/>
            </a:bodyPr>
            <a:lstStyle>
              <a:lvl1pPr defTabSz="103028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defTabSz="103028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GB" altLang="en-US" sz="1224" b="1">
                  <a:solidFill>
                    <a:schemeClr val="tx1"/>
                  </a:solidFill>
                </a:rPr>
                <a:t>1</a:t>
              </a:r>
            </a:p>
            <a:p>
              <a:pPr algn="ctr" eaLnBrk="1" hangingPunct="1"/>
              <a:r>
                <a:rPr lang="en-GB" altLang="en-US" sz="1224" b="1">
                  <a:solidFill>
                    <a:schemeClr val="tx1"/>
                  </a:solidFill>
                </a:rPr>
                <a:t>Dormant</a:t>
              </a:r>
            </a:p>
            <a:p>
              <a:pPr algn="ctr" eaLnBrk="1" hangingPunct="1"/>
              <a:r>
                <a:rPr lang="en-GB" altLang="en-US" sz="1224" b="1">
                  <a:solidFill>
                    <a:schemeClr val="tx1"/>
                  </a:solidFill>
                </a:rPr>
                <a:t>Stakeholder</a:t>
              </a:r>
              <a:endParaRPr lang="en-US" altLang="en-US" sz="1224" b="1">
                <a:solidFill>
                  <a:schemeClr val="tx1"/>
                </a:solidFill>
              </a:endParaRPr>
            </a:p>
          </p:txBody>
        </p:sp>
        <p:sp>
          <p:nvSpPr>
            <p:cNvPr id="64520" name="Text Box 8">
              <a:extLst>
                <a:ext uri="{FF2B5EF4-FFF2-40B4-BE49-F238E27FC236}">
                  <a16:creationId xmlns:a16="http://schemas.microsoft.com/office/drawing/2014/main" id="{02174A69-8050-C240-B952-2453F5FEA9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0" y="1648"/>
              <a:ext cx="777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16" tIns="45007" rIns="90016" bIns="45007">
              <a:spAutoFit/>
            </a:bodyPr>
            <a:lstStyle>
              <a:lvl1pPr defTabSz="103028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defTabSz="103028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GB" altLang="en-US" sz="1224" b="1">
                  <a:solidFill>
                    <a:schemeClr val="tx1"/>
                  </a:solidFill>
                </a:rPr>
                <a:t>4</a:t>
              </a:r>
            </a:p>
            <a:p>
              <a:pPr algn="ctr" eaLnBrk="1" hangingPunct="1"/>
              <a:r>
                <a:rPr lang="en-GB" altLang="en-US" sz="1224" b="1">
                  <a:solidFill>
                    <a:schemeClr val="tx1"/>
                  </a:solidFill>
                </a:rPr>
                <a:t>Dominant</a:t>
              </a:r>
            </a:p>
            <a:p>
              <a:pPr algn="ctr" eaLnBrk="1" hangingPunct="1"/>
              <a:r>
                <a:rPr lang="en-GB" altLang="en-US" sz="1224" b="1">
                  <a:solidFill>
                    <a:schemeClr val="tx1"/>
                  </a:solidFill>
                </a:rPr>
                <a:t>Stakeholder</a:t>
              </a:r>
              <a:endParaRPr lang="en-US" altLang="en-US" sz="1224" b="1">
                <a:solidFill>
                  <a:schemeClr val="tx1"/>
                </a:solidFill>
              </a:endParaRPr>
            </a:p>
          </p:txBody>
        </p:sp>
        <p:sp>
          <p:nvSpPr>
            <p:cNvPr id="64521" name="Text Box 9">
              <a:extLst>
                <a:ext uri="{FF2B5EF4-FFF2-40B4-BE49-F238E27FC236}">
                  <a16:creationId xmlns:a16="http://schemas.microsoft.com/office/drawing/2014/main" id="{BE3DB1E5-4A9C-8B45-97DE-5263278B42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3" y="2080"/>
              <a:ext cx="852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16" tIns="45007" rIns="90016" bIns="45007">
              <a:spAutoFit/>
            </a:bodyPr>
            <a:lstStyle>
              <a:lvl1pPr defTabSz="103028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defTabSz="103028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GB" altLang="en-US" sz="1224" b="1">
                  <a:solidFill>
                    <a:schemeClr val="tx1"/>
                  </a:solidFill>
                </a:rPr>
                <a:t>2</a:t>
              </a:r>
            </a:p>
            <a:p>
              <a:pPr algn="ctr" eaLnBrk="1" hangingPunct="1"/>
              <a:r>
                <a:rPr lang="en-GB" altLang="en-US" sz="1224" b="1">
                  <a:solidFill>
                    <a:schemeClr val="tx1"/>
                  </a:solidFill>
                </a:rPr>
                <a:t>Discretionary</a:t>
              </a:r>
            </a:p>
            <a:p>
              <a:pPr algn="ctr" eaLnBrk="1" hangingPunct="1"/>
              <a:r>
                <a:rPr lang="en-GB" altLang="en-US" sz="1224" b="1">
                  <a:solidFill>
                    <a:schemeClr val="tx1"/>
                  </a:solidFill>
                </a:rPr>
                <a:t>Stakeholder</a:t>
              </a:r>
              <a:endParaRPr lang="en-US" altLang="en-US" sz="1224" b="1">
                <a:solidFill>
                  <a:schemeClr val="tx1"/>
                </a:solidFill>
              </a:endParaRPr>
            </a:p>
          </p:txBody>
        </p:sp>
        <p:sp>
          <p:nvSpPr>
            <p:cNvPr id="64522" name="Text Box 10">
              <a:extLst>
                <a:ext uri="{FF2B5EF4-FFF2-40B4-BE49-F238E27FC236}">
                  <a16:creationId xmlns:a16="http://schemas.microsoft.com/office/drawing/2014/main" id="{739A106E-A705-B647-B81B-A47275A721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88" y="2126"/>
              <a:ext cx="777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16" tIns="45007" rIns="90016" bIns="45007">
              <a:spAutoFit/>
            </a:bodyPr>
            <a:lstStyle>
              <a:lvl1pPr defTabSz="103028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defTabSz="103028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GB" altLang="en-US" sz="1224" b="1">
                  <a:solidFill>
                    <a:schemeClr val="tx1"/>
                  </a:solidFill>
                </a:rPr>
                <a:t>5</a:t>
              </a:r>
            </a:p>
            <a:p>
              <a:pPr algn="ctr" eaLnBrk="1" hangingPunct="1"/>
              <a:r>
                <a:rPr lang="en-GB" altLang="en-US" sz="1224" b="1">
                  <a:solidFill>
                    <a:schemeClr val="tx1"/>
                  </a:solidFill>
                </a:rPr>
                <a:t>Dangerous</a:t>
              </a:r>
            </a:p>
            <a:p>
              <a:pPr algn="ctr" eaLnBrk="1" hangingPunct="1"/>
              <a:r>
                <a:rPr lang="en-GB" altLang="en-US" sz="1224" b="1">
                  <a:solidFill>
                    <a:schemeClr val="tx1"/>
                  </a:solidFill>
                </a:rPr>
                <a:t>Stakeholder</a:t>
              </a:r>
              <a:endParaRPr lang="en-US" altLang="en-US" sz="1224" b="1">
                <a:solidFill>
                  <a:schemeClr val="tx1"/>
                </a:solidFill>
              </a:endParaRPr>
            </a:p>
          </p:txBody>
        </p:sp>
        <p:sp>
          <p:nvSpPr>
            <p:cNvPr id="64523" name="Text Box 11">
              <a:extLst>
                <a:ext uri="{FF2B5EF4-FFF2-40B4-BE49-F238E27FC236}">
                  <a16:creationId xmlns:a16="http://schemas.microsoft.com/office/drawing/2014/main" id="{7732D1EB-AC1F-8547-82BE-BB822484CB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46" y="2109"/>
              <a:ext cx="777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16" tIns="45007" rIns="90016" bIns="45007">
              <a:spAutoFit/>
            </a:bodyPr>
            <a:lstStyle>
              <a:lvl1pPr defTabSz="103028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defTabSz="103028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GB" altLang="en-US" sz="1224" b="1">
                  <a:solidFill>
                    <a:schemeClr val="tx1"/>
                  </a:solidFill>
                </a:rPr>
                <a:t>7</a:t>
              </a:r>
            </a:p>
            <a:p>
              <a:pPr algn="ctr" eaLnBrk="1" hangingPunct="1"/>
              <a:r>
                <a:rPr lang="en-GB" altLang="en-US" sz="1224" b="1">
                  <a:solidFill>
                    <a:schemeClr val="tx1"/>
                  </a:solidFill>
                </a:rPr>
                <a:t>Definitive</a:t>
              </a:r>
            </a:p>
            <a:p>
              <a:pPr algn="ctr" eaLnBrk="1" hangingPunct="1"/>
              <a:r>
                <a:rPr lang="en-GB" altLang="en-US" sz="1224" b="1">
                  <a:solidFill>
                    <a:schemeClr val="tx1"/>
                  </a:solidFill>
                </a:rPr>
                <a:t>Stakeholder</a:t>
              </a:r>
              <a:endParaRPr lang="en-US" altLang="en-US" sz="1224" b="1">
                <a:solidFill>
                  <a:schemeClr val="tx1"/>
                </a:solidFill>
              </a:endParaRPr>
            </a:p>
          </p:txBody>
        </p:sp>
        <p:sp>
          <p:nvSpPr>
            <p:cNvPr id="64524" name="Text Box 12">
              <a:extLst>
                <a:ext uri="{FF2B5EF4-FFF2-40B4-BE49-F238E27FC236}">
                  <a16:creationId xmlns:a16="http://schemas.microsoft.com/office/drawing/2014/main" id="{B4B4370B-92EF-614A-B171-B8DDBB87FA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1" y="2998"/>
              <a:ext cx="777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16" tIns="45007" rIns="90016" bIns="45007">
              <a:spAutoFit/>
            </a:bodyPr>
            <a:lstStyle>
              <a:lvl1pPr defTabSz="103028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defTabSz="103028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GB" altLang="en-US" sz="1224" b="1">
                  <a:solidFill>
                    <a:schemeClr val="tx1"/>
                  </a:solidFill>
                </a:rPr>
                <a:t>3</a:t>
              </a:r>
            </a:p>
            <a:p>
              <a:pPr algn="ctr" eaLnBrk="1" hangingPunct="1"/>
              <a:r>
                <a:rPr lang="en-GB" altLang="en-US" sz="1224" b="1">
                  <a:solidFill>
                    <a:schemeClr val="tx1"/>
                  </a:solidFill>
                </a:rPr>
                <a:t>Demanding</a:t>
              </a:r>
            </a:p>
            <a:p>
              <a:pPr algn="ctr" eaLnBrk="1" hangingPunct="1"/>
              <a:r>
                <a:rPr lang="en-GB" altLang="en-US" sz="1224" b="1">
                  <a:solidFill>
                    <a:schemeClr val="tx1"/>
                  </a:solidFill>
                </a:rPr>
                <a:t>Stakeholder</a:t>
              </a:r>
              <a:endParaRPr lang="en-US" altLang="en-US" sz="1224" b="1">
                <a:solidFill>
                  <a:schemeClr val="tx1"/>
                </a:solidFill>
              </a:endParaRPr>
            </a:p>
          </p:txBody>
        </p:sp>
        <p:sp>
          <p:nvSpPr>
            <p:cNvPr id="64525" name="Text Box 13">
              <a:extLst>
                <a:ext uri="{FF2B5EF4-FFF2-40B4-BE49-F238E27FC236}">
                  <a16:creationId xmlns:a16="http://schemas.microsoft.com/office/drawing/2014/main" id="{47FE71F1-BDB6-4A48-9444-5C5500A6C2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64" y="2608"/>
              <a:ext cx="777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16" tIns="45007" rIns="90016" bIns="45007">
              <a:spAutoFit/>
            </a:bodyPr>
            <a:lstStyle>
              <a:lvl1pPr defTabSz="103028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defTabSz="103028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GB" altLang="en-US" sz="1224" b="1">
                  <a:solidFill>
                    <a:schemeClr val="tx1"/>
                  </a:solidFill>
                </a:rPr>
                <a:t>6</a:t>
              </a:r>
            </a:p>
            <a:p>
              <a:pPr algn="ctr" eaLnBrk="1" hangingPunct="1"/>
              <a:r>
                <a:rPr lang="en-GB" altLang="en-US" sz="1224" b="1">
                  <a:solidFill>
                    <a:schemeClr val="tx1"/>
                  </a:solidFill>
                </a:rPr>
                <a:t>Dependent</a:t>
              </a:r>
            </a:p>
            <a:p>
              <a:pPr algn="ctr" eaLnBrk="1" hangingPunct="1"/>
              <a:r>
                <a:rPr lang="en-GB" altLang="en-US" sz="1224" b="1">
                  <a:solidFill>
                    <a:schemeClr val="tx1"/>
                  </a:solidFill>
                </a:rPr>
                <a:t>Stakeholder</a:t>
              </a:r>
              <a:endParaRPr lang="en-US" altLang="en-US" sz="1224" b="1">
                <a:solidFill>
                  <a:schemeClr val="tx1"/>
                </a:solidFill>
              </a:endParaRPr>
            </a:p>
          </p:txBody>
        </p:sp>
        <p:sp>
          <p:nvSpPr>
            <p:cNvPr id="64526" name="Text Box 14">
              <a:extLst>
                <a:ext uri="{FF2B5EF4-FFF2-40B4-BE49-F238E27FC236}">
                  <a16:creationId xmlns:a16="http://schemas.microsoft.com/office/drawing/2014/main" id="{62D9F6F5-1400-DB47-82F7-DB70C6F6B1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61" y="3289"/>
              <a:ext cx="985" cy="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16" tIns="45007" rIns="90016" bIns="45007">
              <a:spAutoFit/>
            </a:bodyPr>
            <a:lstStyle>
              <a:lvl1pPr defTabSz="103028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defTabSz="103028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GB" altLang="en-US" sz="1224" b="1">
                  <a:solidFill>
                    <a:schemeClr val="tx1"/>
                  </a:solidFill>
                </a:rPr>
                <a:t>8</a:t>
              </a:r>
            </a:p>
            <a:p>
              <a:pPr algn="ctr" eaLnBrk="1" hangingPunct="1"/>
              <a:r>
                <a:rPr lang="en-GB" altLang="en-US" sz="1224" b="1">
                  <a:solidFill>
                    <a:schemeClr val="tx1"/>
                  </a:solidFill>
                </a:rPr>
                <a:t>Nonstakeholder</a:t>
              </a:r>
              <a:endParaRPr lang="en-US" altLang="en-US" sz="1224" b="1">
                <a:solidFill>
                  <a:schemeClr val="tx1"/>
                </a:solidFill>
              </a:endParaRPr>
            </a:p>
          </p:txBody>
        </p:sp>
        <p:sp>
          <p:nvSpPr>
            <p:cNvPr id="64527" name="Text Box 15">
              <a:extLst>
                <a:ext uri="{FF2B5EF4-FFF2-40B4-BE49-F238E27FC236}">
                  <a16:creationId xmlns:a16="http://schemas.microsoft.com/office/drawing/2014/main" id="{8A3BADBF-7769-1448-BD35-92449CD3E6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84" y="934"/>
              <a:ext cx="68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16" tIns="45007" rIns="90016" bIns="45007">
              <a:spAutoFit/>
            </a:bodyPr>
            <a:lstStyle>
              <a:lvl1pPr defTabSz="103028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defTabSz="103028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GB" altLang="en-US" sz="1574" b="1">
                  <a:solidFill>
                    <a:schemeClr val="tx1"/>
                  </a:solidFill>
                </a:rPr>
                <a:t>POWER</a:t>
              </a:r>
              <a:endParaRPr lang="en-US" altLang="en-US" sz="1574" b="1">
                <a:solidFill>
                  <a:schemeClr val="tx1"/>
                </a:solidFill>
              </a:endParaRPr>
            </a:p>
          </p:txBody>
        </p:sp>
        <p:sp>
          <p:nvSpPr>
            <p:cNvPr id="64528" name="Text Box 16">
              <a:extLst>
                <a:ext uri="{FF2B5EF4-FFF2-40B4-BE49-F238E27FC236}">
                  <a16:creationId xmlns:a16="http://schemas.microsoft.com/office/drawing/2014/main" id="{52A5CD46-3CF4-DA47-8998-367FFEF3CC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48" y="1187"/>
              <a:ext cx="102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16" tIns="45007" rIns="90016" bIns="45007">
              <a:spAutoFit/>
            </a:bodyPr>
            <a:lstStyle>
              <a:lvl1pPr defTabSz="103028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defTabSz="103028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GB" altLang="en-US" sz="1574" b="1">
                  <a:solidFill>
                    <a:schemeClr val="tx1"/>
                  </a:solidFill>
                </a:rPr>
                <a:t>LEGITIMACY</a:t>
              </a:r>
              <a:endParaRPr lang="en-US" altLang="en-US" sz="1574" b="1">
                <a:solidFill>
                  <a:schemeClr val="tx1"/>
                </a:solidFill>
              </a:endParaRPr>
            </a:p>
          </p:txBody>
        </p:sp>
        <p:sp>
          <p:nvSpPr>
            <p:cNvPr id="64529" name="Text Box 17">
              <a:extLst>
                <a:ext uri="{FF2B5EF4-FFF2-40B4-BE49-F238E27FC236}">
                  <a16:creationId xmlns:a16="http://schemas.microsoft.com/office/drawing/2014/main" id="{30A302F4-7483-4E4D-8204-396E3A9FF3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98" y="3756"/>
              <a:ext cx="85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16" tIns="45007" rIns="90016" bIns="45007">
              <a:spAutoFit/>
            </a:bodyPr>
            <a:lstStyle>
              <a:lvl1pPr defTabSz="103028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defTabSz="103028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GB" altLang="en-US" sz="1574" b="1">
                  <a:solidFill>
                    <a:schemeClr val="tx1"/>
                  </a:solidFill>
                </a:rPr>
                <a:t>URGENCY</a:t>
              </a:r>
              <a:endParaRPr lang="en-US" altLang="en-US" sz="1574" b="1">
                <a:solidFill>
                  <a:schemeClr val="tx1"/>
                </a:solidFill>
              </a:endParaRPr>
            </a:p>
          </p:txBody>
        </p:sp>
        <p:sp>
          <p:nvSpPr>
            <p:cNvPr id="64530" name="Rectangle 18">
              <a:extLst>
                <a:ext uri="{FF2B5EF4-FFF2-40B4-BE49-F238E27FC236}">
                  <a16:creationId xmlns:a16="http://schemas.microsoft.com/office/drawing/2014/main" id="{FBBA099A-F11B-4C46-B221-5394BE5423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3" y="4106"/>
              <a:ext cx="1302" cy="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16" tIns="45007" rIns="90016" bIns="45007" anchor="ctr">
              <a:spAutoFit/>
            </a:bodyPr>
            <a:lstStyle>
              <a:lvl1pPr defTabSz="103028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defTabSz="103028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962" b="1">
                  <a:solidFill>
                    <a:schemeClr val="tx1"/>
                  </a:solidFill>
                </a:rPr>
                <a:t>Source: Mitchell et al (1997)</a:t>
              </a:r>
            </a:p>
          </p:txBody>
        </p:sp>
        <p:sp>
          <p:nvSpPr>
            <p:cNvPr id="64531" name="Rectangle 19">
              <a:extLst>
                <a:ext uri="{FF2B5EF4-FFF2-40B4-BE49-F238E27FC236}">
                  <a16:creationId xmlns:a16="http://schemas.microsoft.com/office/drawing/2014/main" id="{FB4A55CE-74D5-AC4C-8364-A29F177777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04"/>
              <a:ext cx="6356" cy="5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520825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defTabSz="1520825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GB" altLang="en-US" sz="4196">
                  <a:solidFill>
                    <a:srgbClr val="000000"/>
                  </a:solidFill>
                </a:rPr>
                <a:t>Degrees of stakeholder salience</a:t>
              </a:r>
              <a:endParaRPr lang="en-US" altLang="en-US" sz="4196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30017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089A2201-97F4-4246-9BC1-F0441CAB64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5994"/>
            <a:ext cx="9144000" cy="680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079" tIns="43757" rIns="89079" bIns="43757">
            <a:spAutoFit/>
          </a:bodyPr>
          <a:lstStyle>
            <a:lvl1pPr defTabSz="858838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858838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846" b="1">
                <a:solidFill>
                  <a:schemeClr val="tx1"/>
                </a:solidFill>
              </a:rPr>
              <a:t>Stakeholder power matrix</a:t>
            </a:r>
          </a:p>
        </p:txBody>
      </p:sp>
      <p:grpSp>
        <p:nvGrpSpPr>
          <p:cNvPr id="62467" name="Group 3">
            <a:extLst>
              <a:ext uri="{FF2B5EF4-FFF2-40B4-BE49-F238E27FC236}">
                <a16:creationId xmlns:a16="http://schemas.microsoft.com/office/drawing/2014/main" id="{F06A71F7-1E22-EC43-B2D4-2074DA6AD824}"/>
              </a:ext>
            </a:extLst>
          </p:cNvPr>
          <p:cNvGrpSpPr>
            <a:grpSpLocks/>
          </p:cNvGrpSpPr>
          <p:nvPr/>
        </p:nvGrpSpPr>
        <p:grpSpPr bwMode="auto">
          <a:xfrm>
            <a:off x="684170" y="1693598"/>
            <a:ext cx="7326413" cy="3830133"/>
            <a:chOff x="327" y="1431"/>
            <a:chExt cx="4615" cy="2503"/>
          </a:xfrm>
        </p:grpSpPr>
        <p:sp>
          <p:nvSpPr>
            <p:cNvPr id="62469" name="Rectangle 4">
              <a:extLst>
                <a:ext uri="{FF2B5EF4-FFF2-40B4-BE49-F238E27FC236}">
                  <a16:creationId xmlns:a16="http://schemas.microsoft.com/office/drawing/2014/main" id="{763CEBE7-F32C-624E-B922-11D0C112E3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4" y="1434"/>
              <a:ext cx="3976" cy="210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GB" altLang="en-US" sz="1399"/>
            </a:p>
          </p:txBody>
        </p:sp>
        <p:sp>
          <p:nvSpPr>
            <p:cNvPr id="62470" name="Line 5">
              <a:extLst>
                <a:ext uri="{FF2B5EF4-FFF2-40B4-BE49-F238E27FC236}">
                  <a16:creationId xmlns:a16="http://schemas.microsoft.com/office/drawing/2014/main" id="{04A07F22-2DBA-1146-A390-E93FB1C703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5" y="1434"/>
              <a:ext cx="0" cy="210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 sz="1574"/>
            </a:p>
          </p:txBody>
        </p:sp>
        <p:sp>
          <p:nvSpPr>
            <p:cNvPr id="62471" name="Line 6">
              <a:extLst>
                <a:ext uri="{FF2B5EF4-FFF2-40B4-BE49-F238E27FC236}">
                  <a16:creationId xmlns:a16="http://schemas.microsoft.com/office/drawing/2014/main" id="{701D7EC6-5A28-904E-935C-AE0C4240FE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4" y="2478"/>
              <a:ext cx="39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 sz="1574"/>
            </a:p>
          </p:txBody>
        </p:sp>
        <p:sp>
          <p:nvSpPr>
            <p:cNvPr id="62472" name="Rectangle 7">
              <a:extLst>
                <a:ext uri="{FF2B5EF4-FFF2-40B4-BE49-F238E27FC236}">
                  <a16:creationId xmlns:a16="http://schemas.microsoft.com/office/drawing/2014/main" id="{D44529F2-DD9E-8546-AE63-6160FA9AC1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1" y="1671"/>
              <a:ext cx="1893" cy="5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9079" tIns="43757" rIns="89079" bIns="43757">
              <a:spAutoFit/>
            </a:bodyPr>
            <a:lstStyle>
              <a:lvl1pPr defTabSz="85883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defTabSz="85883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GB" altLang="en-US" sz="2360" b="1">
                  <a:solidFill>
                    <a:schemeClr val="tx1"/>
                  </a:solidFill>
                </a:rPr>
                <a:t>A</a:t>
              </a:r>
            </a:p>
            <a:p>
              <a:pPr algn="ctr"/>
              <a:r>
                <a:rPr lang="en-GB" altLang="en-US" sz="2360" b="1">
                  <a:solidFill>
                    <a:schemeClr val="tx1"/>
                  </a:solidFill>
                </a:rPr>
                <a:t>Arm’s-length power</a:t>
              </a:r>
            </a:p>
          </p:txBody>
        </p:sp>
        <p:sp>
          <p:nvSpPr>
            <p:cNvPr id="62473" name="Rectangle 8">
              <a:extLst>
                <a:ext uri="{FF2B5EF4-FFF2-40B4-BE49-F238E27FC236}">
                  <a16:creationId xmlns:a16="http://schemas.microsoft.com/office/drawing/2014/main" id="{37388A19-A0F7-8E4C-8416-234514FCDB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6" y="1671"/>
              <a:ext cx="2154" cy="5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9079" tIns="43757" rIns="89079" bIns="43757">
              <a:spAutoFit/>
            </a:bodyPr>
            <a:lstStyle>
              <a:lvl1pPr defTabSz="85883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defTabSz="85883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GB" altLang="en-US" sz="2360" b="1">
                  <a:solidFill>
                    <a:schemeClr val="tx1"/>
                  </a:solidFill>
                </a:rPr>
                <a:t>B</a:t>
              </a:r>
            </a:p>
            <a:p>
              <a:pPr algn="ctr"/>
              <a:r>
                <a:rPr lang="en-GB" altLang="en-US" sz="2360" b="1">
                  <a:solidFill>
                    <a:schemeClr val="tx1"/>
                  </a:solidFill>
                </a:rPr>
                <a:t>Comprehensive power</a:t>
              </a:r>
            </a:p>
          </p:txBody>
        </p:sp>
        <p:sp>
          <p:nvSpPr>
            <p:cNvPr id="62474" name="Rectangle 9">
              <a:extLst>
                <a:ext uri="{FF2B5EF4-FFF2-40B4-BE49-F238E27FC236}">
                  <a16:creationId xmlns:a16="http://schemas.microsoft.com/office/drawing/2014/main" id="{903AF131-78FA-9340-A3D5-3C211E6E77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5" y="2727"/>
              <a:ext cx="1467" cy="5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9079" tIns="43757" rIns="89079" bIns="43757">
              <a:spAutoFit/>
            </a:bodyPr>
            <a:lstStyle>
              <a:lvl1pPr defTabSz="85883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defTabSz="85883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GB" altLang="en-US" sz="2360" b="1">
                  <a:solidFill>
                    <a:schemeClr val="tx1"/>
                  </a:solidFill>
                </a:rPr>
                <a:t>D</a:t>
              </a:r>
            </a:p>
            <a:p>
              <a:pPr algn="ctr"/>
              <a:r>
                <a:rPr lang="en-GB" altLang="en-US" sz="2360" b="1">
                  <a:solidFill>
                    <a:schemeClr val="tx1"/>
                  </a:solidFill>
                </a:rPr>
                <a:t>Disempowered</a:t>
              </a:r>
            </a:p>
          </p:txBody>
        </p:sp>
        <p:sp>
          <p:nvSpPr>
            <p:cNvPr id="62475" name="Rectangle 10">
              <a:extLst>
                <a:ext uri="{FF2B5EF4-FFF2-40B4-BE49-F238E27FC236}">
                  <a16:creationId xmlns:a16="http://schemas.microsoft.com/office/drawing/2014/main" id="{F082FC87-E676-AF4B-AF80-F05A0E1C49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6" y="2727"/>
              <a:ext cx="1783" cy="5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9079" tIns="43757" rIns="89079" bIns="43757">
              <a:spAutoFit/>
            </a:bodyPr>
            <a:lstStyle>
              <a:lvl1pPr defTabSz="85883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defTabSz="85883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GB" altLang="en-US" sz="2360" b="1">
                  <a:solidFill>
                    <a:schemeClr val="tx1"/>
                  </a:solidFill>
                </a:rPr>
                <a:t>C</a:t>
              </a:r>
            </a:p>
            <a:p>
              <a:pPr algn="ctr"/>
              <a:r>
                <a:rPr lang="en-GB" altLang="en-US" sz="2360" b="1">
                  <a:solidFill>
                    <a:schemeClr val="tx1"/>
                  </a:solidFill>
                </a:rPr>
                <a:t>Operational power</a:t>
              </a:r>
            </a:p>
          </p:txBody>
        </p:sp>
        <p:sp>
          <p:nvSpPr>
            <p:cNvPr id="62476" name="Rectangle 11">
              <a:extLst>
                <a:ext uri="{FF2B5EF4-FFF2-40B4-BE49-F238E27FC236}">
                  <a16:creationId xmlns:a16="http://schemas.microsoft.com/office/drawing/2014/main" id="{5660C366-9B95-C242-9636-454A72A8F3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3" y="3639"/>
              <a:ext cx="1783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9079" tIns="43757" rIns="89079" bIns="43757">
              <a:spAutoFit/>
            </a:bodyPr>
            <a:lstStyle>
              <a:lvl1pPr defTabSz="85883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defTabSz="85883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GB" altLang="en-US" sz="2360" b="1">
                  <a:solidFill>
                    <a:schemeClr val="tx1"/>
                  </a:solidFill>
                </a:rPr>
                <a:t>Operational power</a:t>
              </a:r>
            </a:p>
          </p:txBody>
        </p:sp>
        <p:sp>
          <p:nvSpPr>
            <p:cNvPr id="62477" name="Rectangle 12">
              <a:extLst>
                <a:ext uri="{FF2B5EF4-FFF2-40B4-BE49-F238E27FC236}">
                  <a16:creationId xmlns:a16="http://schemas.microsoft.com/office/drawing/2014/main" id="{8F26892B-AA64-1D4C-90D2-3E3839B2A0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7" y="3639"/>
              <a:ext cx="494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9079" tIns="43757" rIns="89079" bIns="43757">
              <a:spAutoFit/>
            </a:bodyPr>
            <a:lstStyle>
              <a:lvl1pPr defTabSz="85883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defTabSz="85883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GB" altLang="en-US" sz="2360" b="1">
                  <a:solidFill>
                    <a:schemeClr val="tx1"/>
                  </a:solidFill>
                </a:rPr>
                <a:t>Low</a:t>
              </a:r>
            </a:p>
          </p:txBody>
        </p:sp>
        <p:sp>
          <p:nvSpPr>
            <p:cNvPr id="62478" name="Rectangle 13">
              <a:extLst>
                <a:ext uri="{FF2B5EF4-FFF2-40B4-BE49-F238E27FC236}">
                  <a16:creationId xmlns:a16="http://schemas.microsoft.com/office/drawing/2014/main" id="{E29C5751-0A48-5444-BD7F-8E842A1CB2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7" y="3639"/>
              <a:ext cx="535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9079" tIns="43757" rIns="89079" bIns="43757">
              <a:spAutoFit/>
            </a:bodyPr>
            <a:lstStyle>
              <a:lvl1pPr defTabSz="85883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defTabSz="85883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GB" altLang="en-US" sz="2360" b="1">
                  <a:solidFill>
                    <a:schemeClr val="tx1"/>
                  </a:solidFill>
                </a:rPr>
                <a:t>High</a:t>
              </a:r>
            </a:p>
          </p:txBody>
        </p:sp>
        <p:sp>
          <p:nvSpPr>
            <p:cNvPr id="62479" name="Rectangle 14">
              <a:extLst>
                <a:ext uri="{FF2B5EF4-FFF2-40B4-BE49-F238E27FC236}">
                  <a16:creationId xmlns:a16="http://schemas.microsoft.com/office/drawing/2014/main" id="{D68A0644-8880-3945-A720-EEB4D8D696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" y="3303"/>
              <a:ext cx="494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9079" tIns="43757" rIns="89079" bIns="43757">
              <a:spAutoFit/>
            </a:bodyPr>
            <a:lstStyle>
              <a:lvl1pPr defTabSz="85883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defTabSz="85883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GB" altLang="en-US" sz="2360" b="1">
                  <a:solidFill>
                    <a:schemeClr val="tx1"/>
                  </a:solidFill>
                </a:rPr>
                <a:t>Low</a:t>
              </a:r>
            </a:p>
          </p:txBody>
        </p:sp>
        <p:sp>
          <p:nvSpPr>
            <p:cNvPr id="62480" name="Rectangle 15">
              <a:extLst>
                <a:ext uri="{FF2B5EF4-FFF2-40B4-BE49-F238E27FC236}">
                  <a16:creationId xmlns:a16="http://schemas.microsoft.com/office/drawing/2014/main" id="{130658D1-567B-D34A-845B-BF124512CF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7" y="1431"/>
              <a:ext cx="535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9079" tIns="43757" rIns="89079" bIns="43757">
              <a:spAutoFit/>
            </a:bodyPr>
            <a:lstStyle>
              <a:lvl1pPr defTabSz="85883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defTabSz="85883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GB" altLang="en-US" sz="2360" b="1">
                  <a:solidFill>
                    <a:schemeClr val="tx1"/>
                  </a:solidFill>
                </a:rPr>
                <a:t>High</a:t>
              </a:r>
            </a:p>
          </p:txBody>
        </p:sp>
        <p:sp>
          <p:nvSpPr>
            <p:cNvPr id="62481" name="Rectangle 16">
              <a:extLst>
                <a:ext uri="{FF2B5EF4-FFF2-40B4-BE49-F238E27FC236}">
                  <a16:creationId xmlns:a16="http://schemas.microsoft.com/office/drawing/2014/main" id="{F0A65729-3122-EA4F-B38C-6FD9165D839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-17" y="2259"/>
              <a:ext cx="1455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9079" tIns="43757" rIns="89079" bIns="43757">
              <a:spAutoFit/>
            </a:bodyPr>
            <a:lstStyle>
              <a:lvl1pPr defTabSz="85883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defTabSz="858838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GB" altLang="en-US" sz="2360" b="1">
                  <a:solidFill>
                    <a:schemeClr val="tx1"/>
                  </a:solidFill>
                </a:rPr>
                <a:t>Criteria Power</a:t>
              </a:r>
            </a:p>
          </p:txBody>
        </p:sp>
      </p:grpSp>
      <p:sp>
        <p:nvSpPr>
          <p:cNvPr id="62468" name="Rectangle 17">
            <a:extLst>
              <a:ext uri="{FF2B5EF4-FFF2-40B4-BE49-F238E27FC236}">
                <a16:creationId xmlns:a16="http://schemas.microsoft.com/office/drawing/2014/main" id="{181E1B5B-241D-9244-A1D4-13E5FBEB70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0136" y="5632082"/>
            <a:ext cx="2210903" cy="357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9079" tIns="43757" rIns="89079" bIns="43757">
            <a:spAutoFit/>
          </a:bodyPr>
          <a:lstStyle>
            <a:lvl1pPr defTabSz="858838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858838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748" b="1">
                <a:solidFill>
                  <a:schemeClr val="tx1"/>
                </a:solidFill>
              </a:rPr>
              <a:t>(</a:t>
            </a:r>
            <a:r>
              <a:rPr lang="en-GB" altLang="en-US" sz="1399" b="1">
                <a:solidFill>
                  <a:schemeClr val="tx1"/>
                </a:solidFill>
              </a:rPr>
              <a:t>Winstanley et al., 1995)</a:t>
            </a:r>
          </a:p>
        </p:txBody>
      </p:sp>
    </p:spTree>
    <p:extLst>
      <p:ext uri="{BB962C8B-B14F-4D97-AF65-F5344CB8AC3E}">
        <p14:creationId xmlns:p14="http://schemas.microsoft.com/office/powerpoint/2010/main" val="3144401187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1B04E-DCE7-E941-835A-4D37C8658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Market Segmentation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AFB5B7-80AF-FD4E-BDC1-9B0A68B43A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77863"/>
            <a:ext cx="9144000" cy="390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8830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07146-BEB1-834F-B448-8E042105B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6074FD-48F4-2A42-ABD2-D7DBC0F626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4708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Persona Template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3568" y="1397000"/>
          <a:ext cx="8064897" cy="3156012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6882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82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82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35856">
                <a:tc>
                  <a:txBody>
                    <a:bodyPr/>
                    <a:lstStyle/>
                    <a:p>
                      <a:pPr lvl="1"/>
                      <a:r>
                        <a:rPr lang="en-GB" dirty="0"/>
                        <a:t>Name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/>
                      <a:r>
                        <a:rPr lang="en-GB" dirty="0"/>
                        <a:t>Details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/>
                      <a:r>
                        <a:rPr lang="en-GB" dirty="0"/>
                        <a:t>Goal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2015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baseline="0" dirty="0"/>
                    </a:p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27" name="Picture 3" descr="G:\Documents\Harrods\roman pichler\pers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83" y="1412776"/>
            <a:ext cx="288000" cy="2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3568" y="6021288"/>
            <a:ext cx="6266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Source: http://www.romanpichler.com/tools/persona-template/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402" y="1412777"/>
            <a:ext cx="330491" cy="2879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293" y="1338633"/>
            <a:ext cx="436286" cy="43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5919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ChangeArrowheads="1"/>
          </p:cNvSpPr>
          <p:nvPr/>
        </p:nvSpPr>
        <p:spPr bwMode="auto">
          <a:xfrm>
            <a:off x="228982" y="293729"/>
            <a:ext cx="8175337" cy="128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190" tIns="40595" rIns="81190" bIns="40595">
            <a:prstTxWarp prst="textNoShape">
              <a:avLst/>
            </a:prstTxWarp>
            <a:spAutoFit/>
          </a:bodyPr>
          <a:lstStyle/>
          <a:p>
            <a:pPr algn="ctr" defTabSz="1350341"/>
            <a:r>
              <a:rPr lang="en-GB" sz="3900" b="1" dirty="0">
                <a:solidFill>
                  <a:srgbClr val="000000"/>
                </a:solidFill>
              </a:rPr>
              <a:t>Linking resources and </a:t>
            </a:r>
          </a:p>
          <a:p>
            <a:pPr algn="ctr" defTabSz="1350341"/>
            <a:r>
              <a:rPr lang="en-GB" sz="3900" b="1" dirty="0">
                <a:solidFill>
                  <a:srgbClr val="000000"/>
                </a:solidFill>
              </a:rPr>
              <a:t>capabilities</a:t>
            </a:r>
            <a:endParaRPr lang="en-US" sz="3900" b="1" dirty="0">
              <a:solidFill>
                <a:srgbClr val="000000"/>
              </a:solidFill>
            </a:endParaRPr>
          </a:p>
        </p:txBody>
      </p:sp>
      <p:sp>
        <p:nvSpPr>
          <p:cNvPr id="49155" name="Text Box 4"/>
          <p:cNvSpPr txBox="1">
            <a:spLocks noChangeArrowheads="1"/>
          </p:cNvSpPr>
          <p:nvPr/>
        </p:nvSpPr>
        <p:spPr bwMode="auto">
          <a:xfrm>
            <a:off x="6648794" y="6106399"/>
            <a:ext cx="2266224" cy="358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190" tIns="40595" rIns="81190" bIns="40595">
            <a:prstTxWarp prst="textNoShape">
              <a:avLst/>
            </a:prstTxWarp>
            <a:spAutoFit/>
          </a:bodyPr>
          <a:lstStyle/>
          <a:p>
            <a:pPr defTabSz="1350341">
              <a:spcBef>
                <a:spcPct val="50000"/>
              </a:spcBef>
            </a:pPr>
            <a:r>
              <a:rPr lang="en-GB" b="1" dirty="0">
                <a:solidFill>
                  <a:schemeClr val="tx1"/>
                </a:solidFill>
              </a:rPr>
              <a:t>(Grant, 2002)</a:t>
            </a:r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06455" y="1599672"/>
            <a:ext cx="7932479" cy="4375700"/>
            <a:chOff x="482" y="1293"/>
            <a:chExt cx="5716" cy="3039"/>
          </a:xfrm>
        </p:grpSpPr>
        <p:sp>
          <p:nvSpPr>
            <p:cNvPr id="49157" name="Rectangle 6"/>
            <p:cNvSpPr>
              <a:spLocks noChangeArrowheads="1"/>
            </p:cNvSpPr>
            <p:nvPr/>
          </p:nvSpPr>
          <p:spPr bwMode="auto">
            <a:xfrm>
              <a:off x="4474" y="1293"/>
              <a:ext cx="1724" cy="36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 defTabSz="1350341"/>
              <a:r>
                <a:rPr lang="en-GB" dirty="0">
                  <a:solidFill>
                    <a:schemeClr val="tx1"/>
                  </a:solidFill>
                </a:rPr>
                <a:t>Industry key success factors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9158" name="Rectangle 7"/>
            <p:cNvSpPr>
              <a:spLocks noChangeArrowheads="1"/>
            </p:cNvSpPr>
            <p:nvPr/>
          </p:nvSpPr>
          <p:spPr bwMode="auto">
            <a:xfrm>
              <a:off x="2750" y="1746"/>
              <a:ext cx="1225" cy="36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 defTabSz="1350341"/>
              <a:r>
                <a:rPr lang="en-GB" dirty="0">
                  <a:solidFill>
                    <a:schemeClr val="tx1"/>
                  </a:solidFill>
                </a:rPr>
                <a:t>Strategy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9159" name="Rectangle 8"/>
            <p:cNvSpPr>
              <a:spLocks noChangeArrowheads="1"/>
            </p:cNvSpPr>
            <p:nvPr/>
          </p:nvSpPr>
          <p:spPr bwMode="auto">
            <a:xfrm>
              <a:off x="482" y="1746"/>
              <a:ext cx="1406" cy="36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 defTabSz="1350341"/>
              <a:r>
                <a:rPr lang="en-GB" dirty="0">
                  <a:solidFill>
                    <a:schemeClr val="tx1"/>
                  </a:solidFill>
                </a:rPr>
                <a:t>Competitive advantage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9160" name="Rectangle 9"/>
            <p:cNvSpPr>
              <a:spLocks noChangeArrowheads="1"/>
            </p:cNvSpPr>
            <p:nvPr/>
          </p:nvSpPr>
          <p:spPr bwMode="auto">
            <a:xfrm>
              <a:off x="2523" y="2563"/>
              <a:ext cx="1633" cy="27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 defTabSz="1350341"/>
              <a:r>
                <a:rPr lang="en-GB" dirty="0">
                  <a:solidFill>
                    <a:schemeClr val="tx1"/>
                  </a:solidFill>
                </a:rPr>
                <a:t>Organisational capabilities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9161" name="Rectangle 10"/>
            <p:cNvSpPr>
              <a:spLocks noChangeArrowheads="1"/>
            </p:cNvSpPr>
            <p:nvPr/>
          </p:nvSpPr>
          <p:spPr bwMode="auto">
            <a:xfrm>
              <a:off x="1525" y="3198"/>
              <a:ext cx="3675" cy="113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1350341"/>
              <a:r>
                <a:rPr lang="en-GB" dirty="0">
                  <a:solidFill>
                    <a:schemeClr val="tx1"/>
                  </a:solidFill>
                </a:rPr>
                <a:t>	            Resources</a:t>
              </a:r>
            </a:p>
            <a:p>
              <a:pPr defTabSz="1350341"/>
              <a:endParaRPr lang="en-GB" dirty="0">
                <a:solidFill>
                  <a:schemeClr val="tx1"/>
                </a:solidFill>
              </a:endParaRPr>
            </a:p>
            <a:p>
              <a:pPr defTabSz="1350341"/>
              <a:r>
                <a:rPr lang="en-GB" i="1" dirty="0">
                  <a:solidFill>
                    <a:schemeClr val="tx1"/>
                  </a:solidFill>
                </a:rPr>
                <a:t>Tangible	Intangible	Human</a:t>
              </a:r>
            </a:p>
            <a:p>
              <a:pPr defTabSz="1350341">
                <a:buFontTx/>
                <a:buChar char="-"/>
              </a:pPr>
              <a:r>
                <a:rPr lang="en-GB" dirty="0">
                  <a:solidFill>
                    <a:schemeClr val="tx1"/>
                  </a:solidFill>
                </a:rPr>
                <a:t> Financial	- Technology	- Skills/know-how</a:t>
              </a:r>
            </a:p>
            <a:p>
              <a:pPr defTabSz="1350341">
                <a:buFontTx/>
                <a:buChar char="-"/>
              </a:pPr>
              <a:r>
                <a:rPr lang="en-GB" dirty="0">
                  <a:solidFill>
                    <a:schemeClr val="tx1"/>
                  </a:solidFill>
                </a:rPr>
                <a:t> Physical	- Reputation	- Capacity for communication</a:t>
              </a:r>
            </a:p>
            <a:p>
              <a:pPr defTabSz="1350341"/>
              <a:r>
                <a:rPr lang="en-GB" dirty="0">
                  <a:solidFill>
                    <a:schemeClr val="tx1"/>
                  </a:solidFill>
                </a:rPr>
                <a:t>	- Culture	   and collaboration</a:t>
              </a:r>
            </a:p>
            <a:p>
              <a:pPr defTabSz="1350341"/>
              <a:r>
                <a:rPr lang="en-GB" dirty="0">
                  <a:solidFill>
                    <a:schemeClr val="tx1"/>
                  </a:solidFill>
                </a:rPr>
                <a:t>		- Motivation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9162" name="Line 11"/>
            <p:cNvSpPr>
              <a:spLocks noChangeShapeType="1"/>
            </p:cNvSpPr>
            <p:nvPr/>
          </p:nvSpPr>
          <p:spPr bwMode="auto">
            <a:xfrm>
              <a:off x="5381" y="1656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163" name="Line 12"/>
            <p:cNvSpPr>
              <a:spLocks noChangeShapeType="1"/>
            </p:cNvSpPr>
            <p:nvPr/>
          </p:nvSpPr>
          <p:spPr bwMode="auto">
            <a:xfrm flipH="1">
              <a:off x="3975" y="1928"/>
              <a:ext cx="140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164" name="Line 13"/>
            <p:cNvSpPr>
              <a:spLocks noChangeShapeType="1"/>
            </p:cNvSpPr>
            <p:nvPr/>
          </p:nvSpPr>
          <p:spPr bwMode="auto">
            <a:xfrm flipH="1">
              <a:off x="1888" y="1928"/>
              <a:ext cx="8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165" name="Line 14"/>
            <p:cNvSpPr>
              <a:spLocks noChangeShapeType="1"/>
            </p:cNvSpPr>
            <p:nvPr/>
          </p:nvSpPr>
          <p:spPr bwMode="auto">
            <a:xfrm flipV="1">
              <a:off x="3295" y="2109"/>
              <a:ext cx="0" cy="4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166" name="Line 15"/>
            <p:cNvSpPr>
              <a:spLocks noChangeShapeType="1"/>
            </p:cNvSpPr>
            <p:nvPr/>
          </p:nvSpPr>
          <p:spPr bwMode="auto">
            <a:xfrm flipV="1">
              <a:off x="3295" y="2835"/>
              <a:ext cx="0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4"/>
          <p:cNvGrpSpPr/>
          <p:nvPr/>
        </p:nvGrpSpPr>
        <p:grpSpPr>
          <a:xfrm>
            <a:off x="4627552" y="3540825"/>
            <a:ext cx="4302771" cy="2432462"/>
            <a:chOff x="4627552" y="3505200"/>
            <a:chExt cx="4302771" cy="2432462"/>
          </a:xfrm>
        </p:grpSpPr>
        <p:sp>
          <p:nvSpPr>
            <p:cNvPr id="24" name="Rounded Rectangle 23"/>
            <p:cNvSpPr/>
            <p:nvPr/>
          </p:nvSpPr>
          <p:spPr>
            <a:xfrm>
              <a:off x="6412675" y="4947062"/>
              <a:ext cx="2517648" cy="990600"/>
            </a:xfrm>
            <a:prstGeom prst="roundRect">
              <a:avLst/>
            </a:prstGeom>
            <a:gradFill flip="none" rotWithShape="1">
              <a:gsLst>
                <a:gs pos="0">
                  <a:schemeClr val="accent3">
                    <a:lumMod val="75000"/>
                    <a:shade val="30000"/>
                    <a:satMod val="115000"/>
                  </a:schemeClr>
                </a:gs>
                <a:gs pos="50000">
                  <a:schemeClr val="accent3">
                    <a:lumMod val="75000"/>
                    <a:shade val="67500"/>
                    <a:satMod val="115000"/>
                  </a:schemeClr>
                </a:gs>
                <a:gs pos="100000">
                  <a:schemeClr val="accent3">
                    <a:lumMod val="7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tIns="91440" rtlCol="0" anchor="b" anchorCtr="0"/>
            <a:lstStyle/>
            <a:p>
              <a:pPr algn="ctr"/>
              <a:r>
                <a:rPr lang="en-US" sz="3200" dirty="0">
                  <a:latin typeface="Calibri" pitchFamily="34" charset="0"/>
                </a:rPr>
                <a:t>Opportunity</a:t>
              </a: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4627552" y="3505200"/>
              <a:ext cx="4297680" cy="1828800"/>
            </a:xfrm>
            <a:prstGeom prst="roundRect">
              <a:avLst>
                <a:gd name="adj" fmla="val 4624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114300" sx="101000" sy="101000" algn="ctr" rotWithShape="0">
                <a:prstClr val="black">
                  <a:alpha val="26000"/>
                </a:prstClr>
              </a:outerShdw>
            </a:effec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libri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800600" y="3731795"/>
              <a:ext cx="3200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31775" indent="-231775">
                <a:buFont typeface="Arial" pitchFamily="34" charset="0"/>
                <a:buChar char="•"/>
              </a:pPr>
              <a:r>
                <a:rPr lang="en-US" sz="2400" dirty="0">
                  <a:solidFill>
                    <a:schemeClr val="bg1"/>
                  </a:solidFill>
                  <a:latin typeface="Calibri" pitchFamily="34" charset="0"/>
                </a:rPr>
                <a:t>Your text here</a:t>
              </a:r>
            </a:p>
            <a:p>
              <a:pPr marL="231775" indent="-231775">
                <a:buFont typeface="Arial" pitchFamily="34" charset="0"/>
                <a:buChar char="•"/>
              </a:pPr>
              <a:r>
                <a:rPr lang="en-US" sz="2400" dirty="0">
                  <a:solidFill>
                    <a:schemeClr val="bg1"/>
                  </a:solidFill>
                  <a:latin typeface="Calibri" pitchFamily="34" charset="0"/>
                </a:rPr>
                <a:t>Your text here</a:t>
              </a:r>
            </a:p>
            <a:p>
              <a:pPr marL="231775" indent="-231775">
                <a:buFont typeface="Arial" pitchFamily="34" charset="0"/>
                <a:buChar char="•"/>
              </a:pPr>
              <a:r>
                <a:rPr lang="en-US" sz="2400" dirty="0">
                  <a:solidFill>
                    <a:schemeClr val="bg1"/>
                  </a:solidFill>
                  <a:latin typeface="Calibri" pitchFamily="34" charset="0"/>
                </a:rPr>
                <a:t>Your text here</a:t>
              </a:r>
            </a:p>
          </p:txBody>
        </p:sp>
      </p:grpSp>
      <p:grpSp>
        <p:nvGrpSpPr>
          <p:cNvPr id="3" name="Group 36"/>
          <p:cNvGrpSpPr/>
          <p:nvPr/>
        </p:nvGrpSpPr>
        <p:grpSpPr>
          <a:xfrm>
            <a:off x="208936" y="3553113"/>
            <a:ext cx="4297680" cy="2405236"/>
            <a:chOff x="208936" y="3517488"/>
            <a:chExt cx="4297680" cy="2405236"/>
          </a:xfrm>
        </p:grpSpPr>
        <p:sp>
          <p:nvSpPr>
            <p:cNvPr id="23" name="Rounded Rectangle 22"/>
            <p:cNvSpPr/>
            <p:nvPr/>
          </p:nvSpPr>
          <p:spPr>
            <a:xfrm>
              <a:off x="228600" y="4932124"/>
              <a:ext cx="1755648" cy="990600"/>
            </a:xfrm>
            <a:prstGeom prst="roundRect">
              <a:avLst/>
            </a:prstGeom>
            <a:gradFill flip="none" rotWithShape="1">
              <a:gsLst>
                <a:gs pos="0">
                  <a:schemeClr val="bg2">
                    <a:lumMod val="50000"/>
                    <a:shade val="30000"/>
                    <a:satMod val="115000"/>
                  </a:schemeClr>
                </a:gs>
                <a:gs pos="50000">
                  <a:schemeClr val="bg2">
                    <a:lumMod val="50000"/>
                    <a:shade val="67500"/>
                    <a:satMod val="115000"/>
                  </a:schemeClr>
                </a:gs>
                <a:gs pos="100000">
                  <a:schemeClr val="bg2">
                    <a:lumMod val="5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tIns="91440" rtlCol="0" anchor="b" anchorCtr="0"/>
            <a:lstStyle/>
            <a:p>
              <a:pPr algn="ctr"/>
              <a:r>
                <a:rPr lang="en-US" sz="3200" dirty="0">
                  <a:latin typeface="Calibri" pitchFamily="34" charset="0"/>
                </a:rPr>
                <a:t>Threats</a:t>
              </a: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208936" y="3517488"/>
              <a:ext cx="4297680" cy="1828800"/>
            </a:xfrm>
            <a:prstGeom prst="roundRect">
              <a:avLst>
                <a:gd name="adj" fmla="val 4624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  <a:effectLst>
              <a:outerShdw blurRad="114300" sx="101000" sy="101000" algn="ctr" rotWithShape="0">
                <a:prstClr val="black">
                  <a:alpha val="26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libri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28600" y="3648670"/>
              <a:ext cx="3200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31775" indent="-231775">
                <a:buFont typeface="Arial" pitchFamily="34" charset="0"/>
                <a:buChar char="•"/>
              </a:pPr>
              <a:r>
                <a:rPr lang="en-US" sz="2400" dirty="0">
                  <a:solidFill>
                    <a:schemeClr val="bg1"/>
                  </a:solidFill>
                  <a:latin typeface="Calibri" pitchFamily="34" charset="0"/>
                </a:rPr>
                <a:t>Your text here</a:t>
              </a:r>
            </a:p>
            <a:p>
              <a:pPr marL="231775" indent="-231775">
                <a:buFont typeface="Arial" pitchFamily="34" charset="0"/>
                <a:buChar char="•"/>
              </a:pPr>
              <a:r>
                <a:rPr lang="en-US" sz="2400" dirty="0">
                  <a:solidFill>
                    <a:schemeClr val="bg1"/>
                  </a:solidFill>
                  <a:latin typeface="Calibri" pitchFamily="34" charset="0"/>
                </a:rPr>
                <a:t>Your text here</a:t>
              </a:r>
            </a:p>
            <a:p>
              <a:pPr marL="231775" indent="-231775">
                <a:buFont typeface="Arial" pitchFamily="34" charset="0"/>
                <a:buChar char="•"/>
              </a:pPr>
              <a:r>
                <a:rPr lang="en-US" sz="2400" dirty="0">
                  <a:solidFill>
                    <a:schemeClr val="bg1"/>
                  </a:solidFill>
                  <a:latin typeface="Calibri" pitchFamily="34" charset="0"/>
                </a:rPr>
                <a:t>Your text here</a:t>
              </a:r>
            </a:p>
          </p:txBody>
        </p:sp>
      </p:grpSp>
      <p:grpSp>
        <p:nvGrpSpPr>
          <p:cNvPr id="4" name="Group 33"/>
          <p:cNvGrpSpPr/>
          <p:nvPr/>
        </p:nvGrpSpPr>
        <p:grpSpPr>
          <a:xfrm>
            <a:off x="208936" y="818332"/>
            <a:ext cx="4297680" cy="2517056"/>
            <a:chOff x="208936" y="390832"/>
            <a:chExt cx="4297680" cy="2517056"/>
          </a:xfrm>
        </p:grpSpPr>
        <p:sp>
          <p:nvSpPr>
            <p:cNvPr id="22" name="Rounded Rectangle 21"/>
            <p:cNvSpPr/>
            <p:nvPr/>
          </p:nvSpPr>
          <p:spPr>
            <a:xfrm>
              <a:off x="208936" y="390832"/>
              <a:ext cx="1755648" cy="990600"/>
            </a:xfrm>
            <a:prstGeom prst="roundRect">
              <a:avLst/>
            </a:prstGeom>
            <a:gradFill flip="none" rotWithShape="1">
              <a:gsLst>
                <a:gs pos="0">
                  <a:schemeClr val="accent5">
                    <a:lumMod val="75000"/>
                    <a:shade val="30000"/>
                    <a:satMod val="115000"/>
                  </a:schemeClr>
                </a:gs>
                <a:gs pos="50000">
                  <a:schemeClr val="accent5">
                    <a:lumMod val="75000"/>
                    <a:shade val="67500"/>
                    <a:satMod val="115000"/>
                  </a:schemeClr>
                </a:gs>
                <a:gs pos="100000">
                  <a:schemeClr val="accent5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solidFill>
                <a:schemeClr val="accent1">
                  <a:lumMod val="50000"/>
                </a:schemeClr>
              </a:solidFill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tIns="91440" rtlCol="0" anchor="t" anchorCtr="0"/>
            <a:lstStyle/>
            <a:p>
              <a:pPr algn="ctr"/>
              <a:r>
                <a:rPr lang="en-US" sz="3200" dirty="0">
                  <a:latin typeface="Calibri" pitchFamily="34" charset="0"/>
                </a:rPr>
                <a:t>Strength</a:t>
              </a: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208936" y="1079088"/>
              <a:ext cx="4297680" cy="1828800"/>
            </a:xfrm>
            <a:prstGeom prst="roundRect">
              <a:avLst>
                <a:gd name="adj" fmla="val 4624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114300" sx="101000" sy="101000" algn="ctr" rotWithShape="0">
                <a:prstClr val="black">
                  <a:alpha val="26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libri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28600" y="1210270"/>
              <a:ext cx="3200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31775" indent="-231775">
                <a:buFont typeface="Arial" pitchFamily="34" charset="0"/>
                <a:buChar char="•"/>
              </a:pPr>
              <a:r>
                <a:rPr lang="en-US" sz="2400" dirty="0">
                  <a:solidFill>
                    <a:schemeClr val="bg1"/>
                  </a:solidFill>
                  <a:latin typeface="Calibri" pitchFamily="34" charset="0"/>
                </a:rPr>
                <a:t>Your text here</a:t>
              </a:r>
            </a:p>
            <a:p>
              <a:pPr marL="231775" indent="-231775">
                <a:buFont typeface="Arial" pitchFamily="34" charset="0"/>
                <a:buChar char="•"/>
              </a:pPr>
              <a:r>
                <a:rPr lang="en-US" sz="2400" dirty="0">
                  <a:solidFill>
                    <a:schemeClr val="bg1"/>
                  </a:solidFill>
                  <a:latin typeface="Calibri" pitchFamily="34" charset="0"/>
                </a:rPr>
                <a:t>Your text here</a:t>
              </a:r>
            </a:p>
            <a:p>
              <a:pPr marL="231775" indent="-231775">
                <a:buFont typeface="Arial" pitchFamily="34" charset="0"/>
                <a:buChar char="•"/>
              </a:pPr>
              <a:r>
                <a:rPr lang="en-US" sz="2400" dirty="0">
                  <a:solidFill>
                    <a:schemeClr val="bg1"/>
                  </a:solidFill>
                  <a:latin typeface="Calibri" pitchFamily="34" charset="0"/>
                </a:rPr>
                <a:t>Your text here</a:t>
              </a:r>
            </a:p>
          </p:txBody>
        </p:sp>
      </p:grpSp>
      <p:grpSp>
        <p:nvGrpSpPr>
          <p:cNvPr id="5" name="Group 34"/>
          <p:cNvGrpSpPr/>
          <p:nvPr/>
        </p:nvGrpSpPr>
        <p:grpSpPr>
          <a:xfrm>
            <a:off x="4627552" y="818332"/>
            <a:ext cx="4297680" cy="2504768"/>
            <a:chOff x="4627552" y="390832"/>
            <a:chExt cx="4297680" cy="2504768"/>
          </a:xfrm>
        </p:grpSpPr>
        <p:sp>
          <p:nvSpPr>
            <p:cNvPr id="25" name="Rounded Rectangle 24"/>
            <p:cNvSpPr/>
            <p:nvPr/>
          </p:nvSpPr>
          <p:spPr>
            <a:xfrm>
              <a:off x="6858000" y="390832"/>
              <a:ext cx="1984248" cy="990600"/>
            </a:xfrm>
            <a:prstGeom prst="roundRect">
              <a:avLst/>
            </a:prstGeom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tIns="91440" rtlCol="0" anchor="t" anchorCtr="0"/>
            <a:lstStyle/>
            <a:p>
              <a:pPr algn="ctr"/>
              <a:r>
                <a:rPr lang="en-US" sz="3200" dirty="0">
                  <a:latin typeface="Calibri" pitchFamily="34" charset="0"/>
                </a:rPr>
                <a:t>Weakness</a:t>
              </a: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4627552" y="1066800"/>
              <a:ext cx="4297680" cy="1828800"/>
            </a:xfrm>
            <a:prstGeom prst="roundRect">
              <a:avLst>
                <a:gd name="adj" fmla="val 4624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114300" sx="101000" sy="101000" algn="ctr" rotWithShape="0">
                <a:prstClr val="black">
                  <a:alpha val="26000"/>
                </a:prstClr>
              </a:outerShd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libri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800600" y="1219200"/>
              <a:ext cx="3200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31775" indent="-231775">
                <a:buFont typeface="Arial" pitchFamily="34" charset="0"/>
                <a:buChar char="•"/>
              </a:pPr>
              <a:r>
                <a:rPr lang="en-US" sz="2400" dirty="0">
                  <a:solidFill>
                    <a:schemeClr val="bg1"/>
                  </a:solidFill>
                  <a:latin typeface="Calibri" pitchFamily="34" charset="0"/>
                </a:rPr>
                <a:t>Your text here</a:t>
              </a:r>
            </a:p>
            <a:p>
              <a:pPr marL="231775" indent="-231775">
                <a:buFont typeface="Arial" pitchFamily="34" charset="0"/>
                <a:buChar char="•"/>
              </a:pPr>
              <a:r>
                <a:rPr lang="en-US" sz="2400" dirty="0">
                  <a:solidFill>
                    <a:schemeClr val="bg1"/>
                  </a:solidFill>
                  <a:latin typeface="Calibri" pitchFamily="34" charset="0"/>
                </a:rPr>
                <a:t>Your text here</a:t>
              </a:r>
            </a:p>
            <a:p>
              <a:pPr marL="231775" indent="-231775">
                <a:buFont typeface="Arial" pitchFamily="34" charset="0"/>
                <a:buChar char="•"/>
              </a:pPr>
              <a:r>
                <a:rPr lang="en-US" sz="2400" dirty="0">
                  <a:solidFill>
                    <a:schemeClr val="bg1"/>
                  </a:solidFill>
                  <a:latin typeface="Calibri" pitchFamily="34" charset="0"/>
                </a:rPr>
                <a:t>Your text here</a:t>
              </a:r>
            </a:p>
          </p:txBody>
        </p:sp>
      </p:grpSp>
      <p:sp>
        <p:nvSpPr>
          <p:cNvPr id="28" name="Freeform 5"/>
          <p:cNvSpPr>
            <a:spLocks/>
          </p:cNvSpPr>
          <p:nvPr/>
        </p:nvSpPr>
        <p:spPr bwMode="auto">
          <a:xfrm>
            <a:off x="263569" y="1565963"/>
            <a:ext cx="4136648" cy="1010982"/>
          </a:xfrm>
          <a:prstGeom prst="roundRect">
            <a:avLst/>
          </a:prstGeom>
          <a:gradFill flip="none" rotWithShape="1">
            <a:gsLst>
              <a:gs pos="0">
                <a:schemeClr val="bg1">
                  <a:alpha val="37000"/>
                </a:schemeClr>
              </a:gs>
              <a:gs pos="50000">
                <a:schemeClr val="bg1">
                  <a:alpha val="0"/>
                </a:schemeClr>
              </a:gs>
            </a:gsLst>
            <a:lin ang="5400000" scaled="1"/>
            <a:tileRect/>
          </a:gradFill>
          <a:ln w="9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29" name="Title 2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SWOT</a:t>
            </a:r>
            <a:r>
              <a:rPr lang="en-US" dirty="0"/>
              <a:t> Analysis</a:t>
            </a:r>
          </a:p>
        </p:txBody>
      </p:sp>
      <p:sp>
        <p:nvSpPr>
          <p:cNvPr id="30" name="Freeform 5"/>
          <p:cNvSpPr>
            <a:spLocks/>
          </p:cNvSpPr>
          <p:nvPr/>
        </p:nvSpPr>
        <p:spPr bwMode="auto">
          <a:xfrm>
            <a:off x="4705600" y="1542213"/>
            <a:ext cx="4136648" cy="1010982"/>
          </a:xfrm>
          <a:prstGeom prst="roundRect">
            <a:avLst/>
          </a:prstGeom>
          <a:gradFill flip="none" rotWithShape="1">
            <a:gsLst>
              <a:gs pos="0">
                <a:schemeClr val="bg1">
                  <a:alpha val="37000"/>
                </a:schemeClr>
              </a:gs>
              <a:gs pos="50000">
                <a:schemeClr val="bg1">
                  <a:alpha val="0"/>
                </a:schemeClr>
              </a:gs>
            </a:gsLst>
            <a:lin ang="5400000" scaled="1"/>
            <a:tileRect/>
          </a:gradFill>
          <a:ln w="9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31" name="Freeform 5"/>
          <p:cNvSpPr>
            <a:spLocks/>
          </p:cNvSpPr>
          <p:nvPr/>
        </p:nvSpPr>
        <p:spPr bwMode="auto">
          <a:xfrm>
            <a:off x="4705600" y="3576450"/>
            <a:ext cx="4136648" cy="1010982"/>
          </a:xfrm>
          <a:prstGeom prst="roundRect">
            <a:avLst/>
          </a:prstGeom>
          <a:gradFill flip="none" rotWithShape="1">
            <a:gsLst>
              <a:gs pos="0">
                <a:schemeClr val="bg1">
                  <a:alpha val="37000"/>
                </a:schemeClr>
              </a:gs>
              <a:gs pos="50000">
                <a:schemeClr val="bg1">
                  <a:alpha val="0"/>
                </a:schemeClr>
              </a:gs>
            </a:gsLst>
            <a:lin ang="5400000" scaled="1"/>
            <a:tileRect/>
          </a:gradFill>
          <a:ln w="9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33" name="Freeform 5"/>
          <p:cNvSpPr>
            <a:spLocks/>
          </p:cNvSpPr>
          <p:nvPr/>
        </p:nvSpPr>
        <p:spPr bwMode="auto">
          <a:xfrm>
            <a:off x="263569" y="3624920"/>
            <a:ext cx="4136648" cy="1010982"/>
          </a:xfrm>
          <a:prstGeom prst="roundRect">
            <a:avLst/>
          </a:prstGeom>
          <a:gradFill flip="none" rotWithShape="1">
            <a:gsLst>
              <a:gs pos="0">
                <a:schemeClr val="bg1">
                  <a:alpha val="37000"/>
                </a:schemeClr>
              </a:gs>
              <a:gs pos="50000">
                <a:schemeClr val="bg1">
                  <a:alpha val="0"/>
                </a:schemeClr>
              </a:gs>
            </a:gsLst>
            <a:lin ang="5400000" scaled="1"/>
            <a:tileRect/>
          </a:gradFill>
          <a:ln w="9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pitchFamily="34" charset="0"/>
            </a:endParaRPr>
          </a:p>
        </p:txBody>
      </p:sp>
      <p:grpSp>
        <p:nvGrpSpPr>
          <p:cNvPr id="6" name="Group 33"/>
          <p:cNvGrpSpPr/>
          <p:nvPr/>
        </p:nvGrpSpPr>
        <p:grpSpPr>
          <a:xfrm>
            <a:off x="4036427" y="3000786"/>
            <a:ext cx="957517" cy="971020"/>
            <a:chOff x="3429000" y="3200400"/>
            <a:chExt cx="533400" cy="679714"/>
          </a:xfrm>
        </p:grpSpPr>
        <p:sp>
          <p:nvSpPr>
            <p:cNvPr id="36" name="Ellipse 99"/>
            <p:cNvSpPr/>
            <p:nvPr/>
          </p:nvSpPr>
          <p:spPr bwMode="auto">
            <a:xfrm>
              <a:off x="3429000" y="3200400"/>
              <a:ext cx="533400" cy="623937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25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solidFill>
                <a:schemeClr val="bg2">
                  <a:lumMod val="10000"/>
                </a:schemeClr>
              </a:solidFill>
              <a:prstDash val="solid"/>
            </a:ln>
            <a:effectLst>
              <a:innerShdw blurRad="190500" dist="114300" dir="5640000">
                <a:srgbClr val="000000">
                  <a:alpha val="37000"/>
                </a:srgbClr>
              </a:inn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  <a:latin typeface="Calibri" pitchFamily="-111" charset="0"/>
                <a:ea typeface="ＭＳ Ｐゴシック" pitchFamily="-111" charset="-128"/>
              </a:endParaRPr>
            </a:p>
          </p:txBody>
        </p:sp>
        <p:sp>
          <p:nvSpPr>
            <p:cNvPr id="37" name="Ellipse 100"/>
            <p:cNvSpPr>
              <a:spLocks noChangeArrowheads="1"/>
            </p:cNvSpPr>
            <p:nvPr/>
          </p:nvSpPr>
          <p:spPr bwMode="auto">
            <a:xfrm>
              <a:off x="3500576" y="3220690"/>
              <a:ext cx="392528" cy="33692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alpha val="76999"/>
                  </a:srgbClr>
                </a:gs>
                <a:gs pos="100000">
                  <a:srgbClr val="8EB4E3">
                    <a:alpha val="0"/>
                  </a:srgbClr>
                </a:gs>
              </a:gsLst>
              <a:lin ang="5400000"/>
            </a:gra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charset="0"/>
                <a:ea typeface="ＭＳ Ｐゴシック" pitchFamily="34" charset="-128"/>
              </a:endParaRPr>
            </a:p>
          </p:txBody>
        </p:sp>
        <p:sp>
          <p:nvSpPr>
            <p:cNvPr id="38" name="Ellipse 98"/>
            <p:cNvSpPr/>
            <p:nvPr/>
          </p:nvSpPr>
          <p:spPr bwMode="auto">
            <a:xfrm>
              <a:off x="3449095" y="3757560"/>
              <a:ext cx="478610" cy="122554"/>
            </a:xfrm>
            <a:prstGeom prst="ellipse">
              <a:avLst/>
            </a:prstGeom>
            <a:gradFill flip="none" rotWithShape="1">
              <a:gsLst>
                <a:gs pos="100000">
                  <a:srgbClr val="FFFFFF">
                    <a:alpha val="0"/>
                  </a:srgbClr>
                </a:gs>
                <a:gs pos="0">
                  <a:srgbClr val="E6E6E6">
                    <a:lumMod val="10000"/>
                    <a:alpha val="76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  <a:latin typeface="Calibri" pitchFamily="-111" charset="0"/>
                <a:ea typeface="ＭＳ Ｐゴシック" pitchFamily="-111" charset="-128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2041407" y="2727074"/>
            <a:ext cx="1761076" cy="45787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2041407" y="3261258"/>
            <a:ext cx="1862384" cy="4564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2041407" y="3794002"/>
            <a:ext cx="2116345" cy="45787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0" y="359963"/>
            <a:ext cx="9144000" cy="70552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76" tIns="44444" rIns="90476" bIns="44444">
            <a:prstTxWarp prst="textNoShape">
              <a:avLst/>
            </a:prstTxWarp>
            <a:spAutoFit/>
          </a:bodyPr>
          <a:lstStyle/>
          <a:p>
            <a:pPr algn="ctr" defTabSz="762562" eaLnBrk="0" hangingPunct="0"/>
            <a:r>
              <a:rPr lang="en-GB" sz="3900" b="1" dirty="0">
                <a:solidFill>
                  <a:srgbClr val="000000"/>
                </a:solidFill>
              </a:rPr>
              <a:t>Porter’s value chain</a:t>
            </a:r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756334" y="2565810"/>
            <a:ext cx="8046276" cy="30121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4279" name="Rectangle 7"/>
          <p:cNvSpPr>
            <a:spLocks noChangeArrowheads="1"/>
          </p:cNvSpPr>
          <p:nvPr/>
        </p:nvSpPr>
        <p:spPr bwMode="auto">
          <a:xfrm>
            <a:off x="539842" y="2997765"/>
            <a:ext cx="3008049" cy="36675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lIns="90476" tIns="44444" rIns="90476" bIns="44444">
            <a:prstTxWarp prst="textNoShape">
              <a:avLst/>
            </a:prstTxWarp>
            <a:spAutoFit/>
          </a:bodyPr>
          <a:lstStyle/>
          <a:p>
            <a:pPr defTabSz="762562" eaLnBrk="0" hangingPunct="0"/>
            <a:r>
              <a:rPr lang="en-GB" b="1" dirty="0">
                <a:solidFill>
                  <a:schemeClr val="tx1"/>
                </a:solidFill>
              </a:rPr>
              <a:t>TECHNOLOGY DEVELOPMENT</a:t>
            </a: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512087" y="4284990"/>
            <a:ext cx="1154965" cy="643754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lIns="90476" tIns="44444" rIns="90476" bIns="44444">
            <a:prstTxWarp prst="textNoShape">
              <a:avLst/>
            </a:prstTxWarp>
            <a:spAutoFit/>
          </a:bodyPr>
          <a:lstStyle/>
          <a:p>
            <a:pPr defTabSz="762562" eaLnBrk="0" hangingPunct="0"/>
            <a:r>
              <a:rPr lang="en-GB" b="1" dirty="0">
                <a:solidFill>
                  <a:schemeClr val="tx1"/>
                </a:solidFill>
              </a:rPr>
              <a:t>INBOUND</a:t>
            </a:r>
          </a:p>
          <a:p>
            <a:pPr defTabSz="762562" eaLnBrk="0" hangingPunct="0"/>
            <a:r>
              <a:rPr lang="en-GB" b="1" dirty="0">
                <a:solidFill>
                  <a:schemeClr val="tx1"/>
                </a:solidFill>
              </a:rPr>
              <a:t>LOGISTICS</a:t>
            </a:r>
          </a:p>
        </p:txBody>
      </p:sp>
      <p:sp>
        <p:nvSpPr>
          <p:cNvPr id="54281" name="Rectangle 9"/>
          <p:cNvSpPr>
            <a:spLocks noChangeArrowheads="1"/>
          </p:cNvSpPr>
          <p:nvPr/>
        </p:nvSpPr>
        <p:spPr bwMode="auto">
          <a:xfrm>
            <a:off x="1884588" y="4284990"/>
            <a:ext cx="1419160" cy="36675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lIns="90476" tIns="44444" rIns="90476" bIns="44444">
            <a:prstTxWarp prst="textNoShape">
              <a:avLst/>
            </a:prstTxWarp>
            <a:spAutoFit/>
          </a:bodyPr>
          <a:lstStyle/>
          <a:p>
            <a:pPr defTabSz="762562" eaLnBrk="0" hangingPunct="0"/>
            <a:r>
              <a:rPr lang="en-GB" b="1" dirty="0">
                <a:solidFill>
                  <a:schemeClr val="tx1"/>
                </a:solidFill>
              </a:rPr>
              <a:t>OPERATIONS</a:t>
            </a:r>
          </a:p>
        </p:txBody>
      </p:sp>
      <p:sp>
        <p:nvSpPr>
          <p:cNvPr id="54282" name="Rectangle 10"/>
          <p:cNvSpPr>
            <a:spLocks noChangeArrowheads="1"/>
          </p:cNvSpPr>
          <p:nvPr/>
        </p:nvSpPr>
        <p:spPr bwMode="auto">
          <a:xfrm>
            <a:off x="3368237" y="4284990"/>
            <a:ext cx="1337558" cy="643754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lIns="90476" tIns="44444" rIns="90476" bIns="44444">
            <a:prstTxWarp prst="textNoShape">
              <a:avLst/>
            </a:prstTxWarp>
            <a:spAutoFit/>
          </a:bodyPr>
          <a:lstStyle/>
          <a:p>
            <a:pPr algn="ctr" defTabSz="762562" eaLnBrk="0" hangingPunct="0"/>
            <a:r>
              <a:rPr lang="en-GB" b="1" dirty="0">
                <a:solidFill>
                  <a:schemeClr val="tx1"/>
                </a:solidFill>
              </a:rPr>
              <a:t>OUTBOUND</a:t>
            </a:r>
          </a:p>
          <a:p>
            <a:pPr algn="ctr" defTabSz="762562" eaLnBrk="0" hangingPunct="0"/>
            <a:r>
              <a:rPr lang="en-GB" b="1" dirty="0">
                <a:solidFill>
                  <a:schemeClr val="tx1"/>
                </a:solidFill>
              </a:rPr>
              <a:t> LOGISTICS</a:t>
            </a:r>
          </a:p>
        </p:txBody>
      </p:sp>
      <p:sp>
        <p:nvSpPr>
          <p:cNvPr id="54283" name="Rectangle 11"/>
          <p:cNvSpPr>
            <a:spLocks noChangeArrowheads="1"/>
          </p:cNvSpPr>
          <p:nvPr/>
        </p:nvSpPr>
        <p:spPr bwMode="auto">
          <a:xfrm>
            <a:off x="4801795" y="4284990"/>
            <a:ext cx="1368102" cy="920753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lIns="90476" tIns="44444" rIns="90476" bIns="44444">
            <a:prstTxWarp prst="textNoShape">
              <a:avLst/>
            </a:prstTxWarp>
            <a:spAutoFit/>
          </a:bodyPr>
          <a:lstStyle/>
          <a:p>
            <a:pPr algn="ctr" defTabSz="762562" eaLnBrk="0" hangingPunct="0"/>
            <a:r>
              <a:rPr lang="en-GB" b="1" dirty="0">
                <a:solidFill>
                  <a:schemeClr val="tx1"/>
                </a:solidFill>
              </a:rPr>
              <a:t>MARKETING</a:t>
            </a:r>
          </a:p>
          <a:p>
            <a:pPr algn="ctr" defTabSz="762562" eaLnBrk="0" hangingPunct="0"/>
            <a:r>
              <a:rPr lang="en-GB" b="1" dirty="0">
                <a:solidFill>
                  <a:schemeClr val="tx1"/>
                </a:solidFill>
              </a:rPr>
              <a:t> &amp; </a:t>
            </a:r>
          </a:p>
          <a:p>
            <a:pPr algn="ctr" defTabSz="762562" eaLnBrk="0" hangingPunct="0"/>
            <a:r>
              <a:rPr lang="en-GB" b="1" dirty="0">
                <a:solidFill>
                  <a:schemeClr val="tx1"/>
                </a:solidFill>
              </a:rPr>
              <a:t>SALES</a:t>
            </a:r>
          </a:p>
        </p:txBody>
      </p:sp>
      <p:sp>
        <p:nvSpPr>
          <p:cNvPr id="54284" name="Rectangle 12"/>
          <p:cNvSpPr>
            <a:spLocks noChangeArrowheads="1"/>
          </p:cNvSpPr>
          <p:nvPr/>
        </p:nvSpPr>
        <p:spPr bwMode="auto">
          <a:xfrm>
            <a:off x="6470530" y="4284990"/>
            <a:ext cx="964371" cy="36675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lIns="90476" tIns="44444" rIns="90476" bIns="44444">
            <a:prstTxWarp prst="textNoShape">
              <a:avLst/>
            </a:prstTxWarp>
            <a:spAutoFit/>
          </a:bodyPr>
          <a:lstStyle/>
          <a:p>
            <a:pPr algn="ctr" defTabSz="762562" eaLnBrk="0" hangingPunct="0"/>
            <a:r>
              <a:rPr lang="en-GB" b="1" dirty="0">
                <a:solidFill>
                  <a:schemeClr val="tx1"/>
                </a:solidFill>
              </a:rPr>
              <a:t>SERVICE</a:t>
            </a:r>
          </a:p>
        </p:txBody>
      </p:sp>
      <p:sp>
        <p:nvSpPr>
          <p:cNvPr id="54285" name="Line 13"/>
          <p:cNvSpPr>
            <a:spLocks noChangeShapeType="1"/>
          </p:cNvSpPr>
          <p:nvPr/>
        </p:nvSpPr>
        <p:spPr bwMode="auto">
          <a:xfrm flipH="1">
            <a:off x="467679" y="1916439"/>
            <a:ext cx="619221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4286" name="Line 14"/>
          <p:cNvSpPr>
            <a:spLocks noChangeShapeType="1"/>
          </p:cNvSpPr>
          <p:nvPr/>
        </p:nvSpPr>
        <p:spPr bwMode="auto">
          <a:xfrm>
            <a:off x="456576" y="2368551"/>
            <a:ext cx="0" cy="356938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4287" name="Line 15"/>
          <p:cNvSpPr>
            <a:spLocks noChangeShapeType="1"/>
          </p:cNvSpPr>
          <p:nvPr/>
        </p:nvSpPr>
        <p:spPr bwMode="auto">
          <a:xfrm>
            <a:off x="463515" y="5943696"/>
            <a:ext cx="6769529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4288" name="Line 16"/>
          <p:cNvSpPr>
            <a:spLocks noChangeShapeType="1"/>
          </p:cNvSpPr>
          <p:nvPr/>
        </p:nvSpPr>
        <p:spPr bwMode="auto">
          <a:xfrm>
            <a:off x="463514" y="2895536"/>
            <a:ext cx="7060961" cy="2879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4289" name="Line 17"/>
          <p:cNvSpPr>
            <a:spLocks noChangeShapeType="1"/>
          </p:cNvSpPr>
          <p:nvPr/>
        </p:nvSpPr>
        <p:spPr bwMode="auto">
          <a:xfrm>
            <a:off x="463515" y="3504592"/>
            <a:ext cx="7531414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4290" name="Line 18"/>
          <p:cNvSpPr>
            <a:spLocks noChangeShapeType="1"/>
          </p:cNvSpPr>
          <p:nvPr/>
        </p:nvSpPr>
        <p:spPr bwMode="auto">
          <a:xfrm flipH="1">
            <a:off x="451025" y="4115088"/>
            <a:ext cx="8089296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4291" name="Line 19"/>
          <p:cNvSpPr>
            <a:spLocks noChangeShapeType="1"/>
          </p:cNvSpPr>
          <p:nvPr/>
        </p:nvSpPr>
        <p:spPr bwMode="auto">
          <a:xfrm flipH="1">
            <a:off x="7233044" y="4120848"/>
            <a:ext cx="1307277" cy="1817089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4292" name="Line 20"/>
          <p:cNvSpPr>
            <a:spLocks noChangeShapeType="1"/>
          </p:cNvSpPr>
          <p:nvPr/>
        </p:nvSpPr>
        <p:spPr bwMode="auto">
          <a:xfrm>
            <a:off x="6659897" y="1916439"/>
            <a:ext cx="1873486" cy="223320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4293" name="Line 21"/>
          <p:cNvSpPr>
            <a:spLocks noChangeShapeType="1"/>
          </p:cNvSpPr>
          <p:nvPr/>
        </p:nvSpPr>
        <p:spPr bwMode="auto">
          <a:xfrm>
            <a:off x="1905405" y="4120848"/>
            <a:ext cx="0" cy="1817089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4294" name="Line 22"/>
          <p:cNvSpPr>
            <a:spLocks noChangeShapeType="1"/>
          </p:cNvSpPr>
          <p:nvPr/>
        </p:nvSpPr>
        <p:spPr bwMode="auto">
          <a:xfrm>
            <a:off x="3276519" y="4120848"/>
            <a:ext cx="0" cy="1817089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4295" name="Line 23"/>
          <p:cNvSpPr>
            <a:spLocks noChangeShapeType="1"/>
          </p:cNvSpPr>
          <p:nvPr/>
        </p:nvSpPr>
        <p:spPr bwMode="auto">
          <a:xfrm>
            <a:off x="4800288" y="4120848"/>
            <a:ext cx="0" cy="1817089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4296" name="Line 24"/>
          <p:cNvSpPr>
            <a:spLocks noChangeShapeType="1"/>
          </p:cNvSpPr>
          <p:nvPr/>
        </p:nvSpPr>
        <p:spPr bwMode="auto">
          <a:xfrm>
            <a:off x="6247729" y="4120848"/>
            <a:ext cx="0" cy="1817089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4297" name="Rectangle 25"/>
          <p:cNvSpPr>
            <a:spLocks noChangeArrowheads="1"/>
          </p:cNvSpPr>
          <p:nvPr/>
        </p:nvSpPr>
        <p:spPr bwMode="auto">
          <a:xfrm>
            <a:off x="7309372" y="5949455"/>
            <a:ext cx="1490056" cy="36675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76" tIns="44444" rIns="90476" bIns="44444">
            <a:prstTxWarp prst="textNoShape">
              <a:avLst/>
            </a:prstTxWarp>
            <a:spAutoFit/>
          </a:bodyPr>
          <a:lstStyle/>
          <a:p>
            <a:pPr defTabSz="762562" eaLnBrk="0" hangingPunct="0"/>
            <a:r>
              <a:rPr lang="en-GB" b="1" dirty="0">
                <a:solidFill>
                  <a:schemeClr val="tx1"/>
                </a:solidFill>
              </a:rPr>
              <a:t>(Porter, 1985)</a:t>
            </a:r>
          </a:p>
        </p:txBody>
      </p:sp>
      <p:sp>
        <p:nvSpPr>
          <p:cNvPr id="54298" name="Text Box 26"/>
          <p:cNvSpPr txBox="1">
            <a:spLocks noChangeArrowheads="1"/>
          </p:cNvSpPr>
          <p:nvPr/>
        </p:nvSpPr>
        <p:spPr bwMode="auto">
          <a:xfrm>
            <a:off x="8214196" y="269253"/>
            <a:ext cx="183185" cy="457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8" tIns="45714" rIns="91428" bIns="45714">
            <a:prstTxWarp prst="textNoShape">
              <a:avLst/>
            </a:prstTxWarp>
            <a:spAutoFit/>
          </a:bodyPr>
          <a:lstStyle/>
          <a:p>
            <a:pPr defTabSz="914793" eaLnBrk="0" hangingPunct="0"/>
            <a:endParaRPr lang="en-GB" sz="2400" dirty="0">
              <a:latin typeface="Times New Roman" pitchFamily="-86" charset="0"/>
            </a:endParaRPr>
          </a:p>
        </p:txBody>
      </p:sp>
      <p:sp>
        <p:nvSpPr>
          <p:cNvPr id="54299" name="Rectangle 27"/>
          <p:cNvSpPr>
            <a:spLocks noChangeArrowheads="1"/>
          </p:cNvSpPr>
          <p:nvPr/>
        </p:nvSpPr>
        <p:spPr bwMode="auto">
          <a:xfrm>
            <a:off x="539843" y="2492379"/>
            <a:ext cx="3567435" cy="36675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lIns="90476" tIns="44444" rIns="90476" bIns="44444">
            <a:prstTxWarp prst="textNoShape">
              <a:avLst/>
            </a:prstTxWarp>
            <a:spAutoFit/>
          </a:bodyPr>
          <a:lstStyle/>
          <a:p>
            <a:pPr defTabSz="762562" eaLnBrk="0" hangingPunct="0"/>
            <a:r>
              <a:rPr lang="en-GB" b="1" dirty="0">
                <a:solidFill>
                  <a:schemeClr val="tx1"/>
                </a:solidFill>
              </a:rPr>
              <a:t>HUMAN RESOURCE MANAGEMENT</a:t>
            </a:r>
          </a:p>
        </p:txBody>
      </p:sp>
      <p:sp>
        <p:nvSpPr>
          <p:cNvPr id="54300" name="Line 28"/>
          <p:cNvSpPr>
            <a:spLocks noChangeShapeType="1"/>
          </p:cNvSpPr>
          <p:nvPr/>
        </p:nvSpPr>
        <p:spPr bwMode="auto">
          <a:xfrm>
            <a:off x="467678" y="2349833"/>
            <a:ext cx="65516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81190" tIns="40595" rIns="81190" bIns="40595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4301" name="Line 29"/>
          <p:cNvSpPr>
            <a:spLocks noChangeShapeType="1"/>
          </p:cNvSpPr>
          <p:nvPr/>
        </p:nvSpPr>
        <p:spPr bwMode="auto">
          <a:xfrm flipV="1">
            <a:off x="467678" y="1916440"/>
            <a:ext cx="0" cy="43339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81190" tIns="40595" rIns="81190" bIns="40595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4302" name="Rectangle 30"/>
          <p:cNvSpPr>
            <a:spLocks noChangeArrowheads="1"/>
          </p:cNvSpPr>
          <p:nvPr/>
        </p:nvSpPr>
        <p:spPr bwMode="auto">
          <a:xfrm>
            <a:off x="539842" y="1988432"/>
            <a:ext cx="2456103" cy="36675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lIns="90476" tIns="44444" rIns="90476" bIns="44444">
            <a:prstTxWarp prst="textNoShape">
              <a:avLst/>
            </a:prstTxWarp>
            <a:spAutoFit/>
          </a:bodyPr>
          <a:lstStyle/>
          <a:p>
            <a:pPr defTabSz="762562" eaLnBrk="0" hangingPunct="0"/>
            <a:r>
              <a:rPr lang="en-GB" b="1" dirty="0">
                <a:solidFill>
                  <a:schemeClr val="tx1"/>
                </a:solidFill>
              </a:rPr>
              <a:t>FIRM INFRASTRUCTURE</a:t>
            </a:r>
          </a:p>
        </p:txBody>
      </p:sp>
      <p:sp>
        <p:nvSpPr>
          <p:cNvPr id="54303" name="Rectangle 31"/>
          <p:cNvSpPr>
            <a:spLocks noChangeArrowheads="1"/>
          </p:cNvSpPr>
          <p:nvPr/>
        </p:nvSpPr>
        <p:spPr bwMode="auto">
          <a:xfrm>
            <a:off x="539842" y="3644258"/>
            <a:ext cx="1685497" cy="36675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lIns="90476" tIns="44444" rIns="90476" bIns="44444">
            <a:prstTxWarp prst="textNoShape">
              <a:avLst/>
            </a:prstTxWarp>
            <a:spAutoFit/>
          </a:bodyPr>
          <a:lstStyle/>
          <a:p>
            <a:pPr defTabSz="762562" eaLnBrk="0" hangingPunct="0"/>
            <a:r>
              <a:rPr lang="en-GB" b="1" dirty="0">
                <a:solidFill>
                  <a:schemeClr val="tx1"/>
                </a:solidFill>
              </a:rPr>
              <a:t>PROCUREMENT</a:t>
            </a:r>
          </a:p>
        </p:txBody>
      </p:sp>
      <p:sp>
        <p:nvSpPr>
          <p:cNvPr id="54304" name="Rectangle 32" descr="60%"/>
          <p:cNvSpPr>
            <a:spLocks noChangeArrowheads="1"/>
          </p:cNvSpPr>
          <p:nvPr/>
        </p:nvSpPr>
        <p:spPr bwMode="auto">
          <a:xfrm>
            <a:off x="7311080" y="1916440"/>
            <a:ext cx="1088754" cy="5821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76" tIns="44444" rIns="90476" bIns="44444">
            <a:prstTxWarp prst="textNoShape">
              <a:avLst/>
            </a:prstTxWarp>
            <a:spAutoFit/>
          </a:bodyPr>
          <a:lstStyle/>
          <a:p>
            <a:pPr algn="ctr" defTabSz="762562" eaLnBrk="0" hangingPunct="0"/>
            <a:r>
              <a:rPr lang="en-GB" sz="1600" b="1" i="1" dirty="0"/>
              <a:t>SUPPORT </a:t>
            </a:r>
          </a:p>
          <a:p>
            <a:pPr algn="ctr" defTabSz="762562" eaLnBrk="0" hangingPunct="0"/>
            <a:r>
              <a:rPr lang="en-GB" sz="1600" b="1" i="1" dirty="0"/>
              <a:t>ACTIVITES</a:t>
            </a:r>
          </a:p>
        </p:txBody>
      </p:sp>
      <p:sp>
        <p:nvSpPr>
          <p:cNvPr id="54305" name="Rectangle 33" descr="60%"/>
          <p:cNvSpPr>
            <a:spLocks noChangeArrowheads="1"/>
          </p:cNvSpPr>
          <p:nvPr/>
        </p:nvSpPr>
        <p:spPr bwMode="auto">
          <a:xfrm>
            <a:off x="2850765" y="5949455"/>
            <a:ext cx="1988089" cy="3359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76" tIns="44444" rIns="90476" bIns="44444">
            <a:prstTxWarp prst="textNoShape">
              <a:avLst/>
            </a:prstTxWarp>
            <a:spAutoFit/>
          </a:bodyPr>
          <a:lstStyle/>
          <a:p>
            <a:pPr algn="ctr" defTabSz="762562" eaLnBrk="0" hangingPunct="0"/>
            <a:r>
              <a:rPr lang="en-GB" sz="1600" b="1" i="1" dirty="0"/>
              <a:t>PRIMARY ACTIVITIES</a:t>
            </a:r>
          </a:p>
        </p:txBody>
      </p:sp>
      <p:sp>
        <p:nvSpPr>
          <p:cNvPr id="54306" name="TextBox 35"/>
          <p:cNvSpPr txBox="1">
            <a:spLocks noChangeArrowheads="1"/>
          </p:cNvSpPr>
          <p:nvPr/>
        </p:nvSpPr>
        <p:spPr bwMode="auto">
          <a:xfrm>
            <a:off x="842376" y="6331015"/>
            <a:ext cx="1479455" cy="40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1190" tIns="40595" rIns="81190" bIns="40595">
            <a:prstTxWarp prst="textNoShape">
              <a:avLst/>
            </a:prstTxWarp>
            <a:spAutoFit/>
          </a:bodyPr>
          <a:lstStyle/>
          <a:p>
            <a:r>
              <a:rPr lang="en-GB" sz="2100" dirty="0">
                <a:solidFill>
                  <a:srgbClr val="FF0000"/>
                </a:solidFill>
              </a:rPr>
              <a:t>Reverse this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ChangeArrowheads="1"/>
          </p:cNvSpPr>
          <p:nvPr/>
        </p:nvSpPr>
        <p:spPr bwMode="auto">
          <a:xfrm>
            <a:off x="1738873" y="489549"/>
            <a:ext cx="2581247" cy="653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190" tIns="40595" rIns="81190" bIns="40595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8067" name="Rectangle 3"/>
          <p:cNvSpPr>
            <a:spLocks noChangeArrowheads="1"/>
          </p:cNvSpPr>
          <p:nvPr/>
        </p:nvSpPr>
        <p:spPr bwMode="auto">
          <a:xfrm>
            <a:off x="1904017" y="1087086"/>
            <a:ext cx="5534416" cy="82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190" tIns="40595" rIns="81190" bIns="40595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8068" name="Rectangle 4"/>
          <p:cNvSpPr>
            <a:spLocks noChangeArrowheads="1"/>
          </p:cNvSpPr>
          <p:nvPr/>
        </p:nvSpPr>
        <p:spPr bwMode="auto">
          <a:xfrm>
            <a:off x="610618" y="404598"/>
            <a:ext cx="7706273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ctr" defTabSz="914793" eaLnBrk="0" hangingPunct="0"/>
            <a:r>
              <a:rPr lang="en-GB" sz="3900" b="1" dirty="0">
                <a:solidFill>
                  <a:srgbClr val="000000"/>
                </a:solidFill>
              </a:rPr>
              <a:t>Deliberate and emergent strategies</a:t>
            </a:r>
          </a:p>
        </p:txBody>
      </p:sp>
      <p:sp>
        <p:nvSpPr>
          <p:cNvPr id="88069" name="Rectangle 5"/>
          <p:cNvSpPr>
            <a:spLocks noChangeArrowheads="1"/>
          </p:cNvSpPr>
          <p:nvPr/>
        </p:nvSpPr>
        <p:spPr bwMode="auto">
          <a:xfrm>
            <a:off x="8108726" y="5848666"/>
            <a:ext cx="426044" cy="31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190" tIns="40595" rIns="81190" bIns="40595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783282" y="2476540"/>
            <a:ext cx="2006712" cy="1255548"/>
            <a:chOff x="1123" y="1560"/>
            <a:chExt cx="1264" cy="791"/>
          </a:xfrm>
        </p:grpSpPr>
        <p:sp>
          <p:nvSpPr>
            <p:cNvPr id="88092" name="Freeform 7"/>
            <p:cNvSpPr>
              <a:spLocks/>
            </p:cNvSpPr>
            <p:nvPr/>
          </p:nvSpPr>
          <p:spPr bwMode="auto">
            <a:xfrm>
              <a:off x="1161" y="1602"/>
              <a:ext cx="1226" cy="749"/>
            </a:xfrm>
            <a:custGeom>
              <a:avLst/>
              <a:gdLst>
                <a:gd name="T0" fmla="*/ 613 w 1226"/>
                <a:gd name="T1" fmla="*/ 0 h 749"/>
                <a:gd name="T2" fmla="*/ 613 w 1226"/>
                <a:gd name="T3" fmla="*/ 187 h 749"/>
                <a:gd name="T4" fmla="*/ 0 w 1226"/>
                <a:gd name="T5" fmla="*/ 187 h 749"/>
                <a:gd name="T6" fmla="*/ 0 w 1226"/>
                <a:gd name="T7" fmla="*/ 562 h 749"/>
                <a:gd name="T8" fmla="*/ 613 w 1226"/>
                <a:gd name="T9" fmla="*/ 562 h 749"/>
                <a:gd name="T10" fmla="*/ 613 w 1226"/>
                <a:gd name="T11" fmla="*/ 749 h 749"/>
                <a:gd name="T12" fmla="*/ 1226 w 1226"/>
                <a:gd name="T13" fmla="*/ 374 h 749"/>
                <a:gd name="T14" fmla="*/ 613 w 1226"/>
                <a:gd name="T15" fmla="*/ 0 h 7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26"/>
                <a:gd name="T25" fmla="*/ 0 h 749"/>
                <a:gd name="T26" fmla="*/ 1226 w 1226"/>
                <a:gd name="T27" fmla="*/ 749 h 7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26" h="749">
                  <a:moveTo>
                    <a:pt x="613" y="0"/>
                  </a:moveTo>
                  <a:lnTo>
                    <a:pt x="613" y="187"/>
                  </a:lnTo>
                  <a:lnTo>
                    <a:pt x="0" y="187"/>
                  </a:lnTo>
                  <a:lnTo>
                    <a:pt x="0" y="562"/>
                  </a:lnTo>
                  <a:lnTo>
                    <a:pt x="613" y="562"/>
                  </a:lnTo>
                  <a:lnTo>
                    <a:pt x="613" y="749"/>
                  </a:lnTo>
                  <a:lnTo>
                    <a:pt x="1226" y="374"/>
                  </a:lnTo>
                  <a:lnTo>
                    <a:pt x="613" y="0"/>
                  </a:lnTo>
                  <a:close/>
                </a:path>
              </a:pathLst>
            </a:custGeom>
            <a:solidFill>
              <a:srgbClr val="919191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093" name="Freeform 8"/>
            <p:cNvSpPr>
              <a:spLocks/>
            </p:cNvSpPr>
            <p:nvPr/>
          </p:nvSpPr>
          <p:spPr bwMode="auto">
            <a:xfrm>
              <a:off x="1123" y="1560"/>
              <a:ext cx="1226" cy="750"/>
            </a:xfrm>
            <a:custGeom>
              <a:avLst/>
              <a:gdLst>
                <a:gd name="T0" fmla="*/ 56233 w 128"/>
                <a:gd name="T1" fmla="*/ 0 h 72"/>
                <a:gd name="T2" fmla="*/ 56233 w 128"/>
                <a:gd name="T3" fmla="*/ 20396 h 72"/>
                <a:gd name="T4" fmla="*/ 0 w 128"/>
                <a:gd name="T5" fmla="*/ 20396 h 72"/>
                <a:gd name="T6" fmla="*/ 0 w 128"/>
                <a:gd name="T7" fmla="*/ 61094 h 72"/>
                <a:gd name="T8" fmla="*/ 56233 w 128"/>
                <a:gd name="T9" fmla="*/ 61094 h 72"/>
                <a:gd name="T10" fmla="*/ 56233 w 128"/>
                <a:gd name="T11" fmla="*/ 81385 h 72"/>
                <a:gd name="T12" fmla="*/ 112476 w 128"/>
                <a:gd name="T13" fmla="*/ 40688 h 72"/>
                <a:gd name="T14" fmla="*/ 56233 w 128"/>
                <a:gd name="T15" fmla="*/ 0 h 7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8"/>
                <a:gd name="T25" fmla="*/ 0 h 72"/>
                <a:gd name="T26" fmla="*/ 128 w 128"/>
                <a:gd name="T27" fmla="*/ 72 h 7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8" h="72">
                  <a:moveTo>
                    <a:pt x="64" y="0"/>
                  </a:moveTo>
                  <a:lnTo>
                    <a:pt x="64" y="18"/>
                  </a:lnTo>
                  <a:lnTo>
                    <a:pt x="0" y="18"/>
                  </a:lnTo>
                  <a:lnTo>
                    <a:pt x="0" y="54"/>
                  </a:lnTo>
                  <a:lnTo>
                    <a:pt x="64" y="54"/>
                  </a:lnTo>
                  <a:lnTo>
                    <a:pt x="64" y="72"/>
                  </a:lnTo>
                  <a:lnTo>
                    <a:pt x="128" y="36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FFFFFF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6283811" y="2476540"/>
            <a:ext cx="2008100" cy="1255548"/>
            <a:chOff x="3958" y="1560"/>
            <a:chExt cx="1265" cy="791"/>
          </a:xfrm>
        </p:grpSpPr>
        <p:sp>
          <p:nvSpPr>
            <p:cNvPr id="88090" name="Freeform 10"/>
            <p:cNvSpPr>
              <a:spLocks/>
            </p:cNvSpPr>
            <p:nvPr/>
          </p:nvSpPr>
          <p:spPr bwMode="auto">
            <a:xfrm>
              <a:off x="3997" y="1602"/>
              <a:ext cx="1226" cy="749"/>
            </a:xfrm>
            <a:custGeom>
              <a:avLst/>
              <a:gdLst>
                <a:gd name="T0" fmla="*/ 613 w 1226"/>
                <a:gd name="T1" fmla="*/ 0 h 749"/>
                <a:gd name="T2" fmla="*/ 613 w 1226"/>
                <a:gd name="T3" fmla="*/ 187 h 749"/>
                <a:gd name="T4" fmla="*/ 0 w 1226"/>
                <a:gd name="T5" fmla="*/ 187 h 749"/>
                <a:gd name="T6" fmla="*/ 0 w 1226"/>
                <a:gd name="T7" fmla="*/ 562 h 749"/>
                <a:gd name="T8" fmla="*/ 613 w 1226"/>
                <a:gd name="T9" fmla="*/ 562 h 749"/>
                <a:gd name="T10" fmla="*/ 613 w 1226"/>
                <a:gd name="T11" fmla="*/ 749 h 749"/>
                <a:gd name="T12" fmla="*/ 1226 w 1226"/>
                <a:gd name="T13" fmla="*/ 374 h 749"/>
                <a:gd name="T14" fmla="*/ 613 w 1226"/>
                <a:gd name="T15" fmla="*/ 0 h 7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26"/>
                <a:gd name="T25" fmla="*/ 0 h 749"/>
                <a:gd name="T26" fmla="*/ 1226 w 1226"/>
                <a:gd name="T27" fmla="*/ 749 h 7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26" h="749">
                  <a:moveTo>
                    <a:pt x="613" y="0"/>
                  </a:moveTo>
                  <a:lnTo>
                    <a:pt x="613" y="187"/>
                  </a:lnTo>
                  <a:lnTo>
                    <a:pt x="0" y="187"/>
                  </a:lnTo>
                  <a:lnTo>
                    <a:pt x="0" y="562"/>
                  </a:lnTo>
                  <a:lnTo>
                    <a:pt x="613" y="562"/>
                  </a:lnTo>
                  <a:lnTo>
                    <a:pt x="613" y="749"/>
                  </a:lnTo>
                  <a:lnTo>
                    <a:pt x="1226" y="374"/>
                  </a:lnTo>
                  <a:lnTo>
                    <a:pt x="613" y="0"/>
                  </a:lnTo>
                  <a:close/>
                </a:path>
              </a:pathLst>
            </a:custGeom>
            <a:solidFill>
              <a:srgbClr val="919191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091" name="Freeform 11"/>
            <p:cNvSpPr>
              <a:spLocks/>
            </p:cNvSpPr>
            <p:nvPr/>
          </p:nvSpPr>
          <p:spPr bwMode="auto">
            <a:xfrm>
              <a:off x="3958" y="1560"/>
              <a:ext cx="1226" cy="750"/>
            </a:xfrm>
            <a:custGeom>
              <a:avLst/>
              <a:gdLst>
                <a:gd name="T0" fmla="*/ 56233 w 128"/>
                <a:gd name="T1" fmla="*/ 0 h 72"/>
                <a:gd name="T2" fmla="*/ 56233 w 128"/>
                <a:gd name="T3" fmla="*/ 20396 h 72"/>
                <a:gd name="T4" fmla="*/ 0 w 128"/>
                <a:gd name="T5" fmla="*/ 20396 h 72"/>
                <a:gd name="T6" fmla="*/ 0 w 128"/>
                <a:gd name="T7" fmla="*/ 61094 h 72"/>
                <a:gd name="T8" fmla="*/ 56233 w 128"/>
                <a:gd name="T9" fmla="*/ 61094 h 72"/>
                <a:gd name="T10" fmla="*/ 56233 w 128"/>
                <a:gd name="T11" fmla="*/ 81385 h 72"/>
                <a:gd name="T12" fmla="*/ 112476 w 128"/>
                <a:gd name="T13" fmla="*/ 40688 h 72"/>
                <a:gd name="T14" fmla="*/ 56233 w 128"/>
                <a:gd name="T15" fmla="*/ 0 h 7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8"/>
                <a:gd name="T25" fmla="*/ 0 h 72"/>
                <a:gd name="T26" fmla="*/ 128 w 128"/>
                <a:gd name="T27" fmla="*/ 72 h 7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8" h="72">
                  <a:moveTo>
                    <a:pt x="64" y="0"/>
                  </a:moveTo>
                  <a:lnTo>
                    <a:pt x="64" y="18"/>
                  </a:lnTo>
                  <a:lnTo>
                    <a:pt x="0" y="18"/>
                  </a:lnTo>
                  <a:lnTo>
                    <a:pt x="0" y="54"/>
                  </a:lnTo>
                  <a:lnTo>
                    <a:pt x="64" y="54"/>
                  </a:lnTo>
                  <a:lnTo>
                    <a:pt x="64" y="72"/>
                  </a:lnTo>
                  <a:lnTo>
                    <a:pt x="128" y="36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FFFFFF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88072" name="Line 12"/>
          <p:cNvSpPr>
            <a:spLocks noChangeShapeType="1"/>
          </p:cNvSpPr>
          <p:nvPr/>
        </p:nvSpPr>
        <p:spPr bwMode="auto">
          <a:xfrm>
            <a:off x="3849667" y="3071198"/>
            <a:ext cx="2313409" cy="2880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</p:spPr>
        <p:txBody>
          <a:bodyPr lIns="81190" tIns="40595" rIns="81190" bIns="40595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8073" name="Rectangle 13"/>
          <p:cNvSpPr>
            <a:spLocks noChangeArrowheads="1"/>
          </p:cNvSpPr>
          <p:nvPr/>
        </p:nvSpPr>
        <p:spPr bwMode="auto">
          <a:xfrm>
            <a:off x="1888752" y="2922893"/>
            <a:ext cx="1520993" cy="31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190" tIns="40595" rIns="81190" bIns="40595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8074" name="Rectangle 14"/>
          <p:cNvSpPr>
            <a:spLocks noChangeArrowheads="1"/>
          </p:cNvSpPr>
          <p:nvPr/>
        </p:nvSpPr>
        <p:spPr bwMode="auto">
          <a:xfrm>
            <a:off x="1834629" y="2997765"/>
            <a:ext cx="149970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defTabSz="914793" eaLnBrk="0" hangingPunct="0"/>
            <a:r>
              <a:rPr lang="en-GB" sz="1600" b="1" dirty="0">
                <a:solidFill>
                  <a:srgbClr val="000000"/>
                </a:solidFill>
              </a:rPr>
              <a:t>Intended strategy</a:t>
            </a:r>
            <a:endParaRPr lang="en-GB" sz="2400" dirty="0"/>
          </a:p>
        </p:txBody>
      </p:sp>
      <p:sp>
        <p:nvSpPr>
          <p:cNvPr id="88075" name="Rectangle 15"/>
          <p:cNvSpPr>
            <a:spLocks noChangeArrowheads="1"/>
          </p:cNvSpPr>
          <p:nvPr/>
        </p:nvSpPr>
        <p:spPr bwMode="auto">
          <a:xfrm>
            <a:off x="6451731" y="2922893"/>
            <a:ext cx="1475196" cy="31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190" tIns="40595" rIns="81190" bIns="40595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8076" name="Rectangle 16"/>
          <p:cNvSpPr>
            <a:spLocks noChangeArrowheads="1"/>
          </p:cNvSpPr>
          <p:nvPr/>
        </p:nvSpPr>
        <p:spPr bwMode="auto">
          <a:xfrm>
            <a:off x="6300464" y="2997765"/>
            <a:ext cx="144440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defTabSz="914793" eaLnBrk="0" hangingPunct="0"/>
            <a:r>
              <a:rPr lang="en-GB" sz="1600" b="1" dirty="0">
                <a:solidFill>
                  <a:srgbClr val="000000"/>
                </a:solidFill>
              </a:rPr>
              <a:t>Realised strategy</a:t>
            </a:r>
            <a:endParaRPr lang="en-GB" sz="2400" dirty="0"/>
          </a:p>
        </p:txBody>
      </p:sp>
      <p:sp>
        <p:nvSpPr>
          <p:cNvPr id="88077" name="Rectangle 17"/>
          <p:cNvSpPr>
            <a:spLocks noChangeArrowheads="1"/>
          </p:cNvSpPr>
          <p:nvPr/>
        </p:nvSpPr>
        <p:spPr bwMode="auto">
          <a:xfrm>
            <a:off x="4138322" y="2724194"/>
            <a:ext cx="1627852" cy="31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190" tIns="40595" rIns="81190" bIns="40595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8078" name="Rectangle 18"/>
          <p:cNvSpPr>
            <a:spLocks noChangeArrowheads="1"/>
          </p:cNvSpPr>
          <p:nvPr/>
        </p:nvSpPr>
        <p:spPr bwMode="auto">
          <a:xfrm>
            <a:off x="4214650" y="2773149"/>
            <a:ext cx="16178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defTabSz="914793" eaLnBrk="0" hangingPunct="0"/>
            <a:r>
              <a:rPr lang="en-GB" sz="1600" b="1" dirty="0">
                <a:solidFill>
                  <a:srgbClr val="000000"/>
                </a:solidFill>
              </a:rPr>
              <a:t>Deliberate strategy</a:t>
            </a:r>
            <a:endParaRPr lang="en-GB" sz="2400" dirty="0"/>
          </a:p>
        </p:txBody>
      </p:sp>
      <p:sp>
        <p:nvSpPr>
          <p:cNvPr id="88079" name="Freeform 19"/>
          <p:cNvSpPr>
            <a:spLocks/>
          </p:cNvSpPr>
          <p:nvPr/>
        </p:nvSpPr>
        <p:spPr bwMode="auto">
          <a:xfrm>
            <a:off x="3849667" y="3269897"/>
            <a:ext cx="792416" cy="1323221"/>
          </a:xfrm>
          <a:custGeom>
            <a:avLst/>
            <a:gdLst>
              <a:gd name="T0" fmla="*/ 0 w 52"/>
              <a:gd name="T1" fmla="*/ 0 h 80"/>
              <a:gd name="T2" fmla="*/ 2147483647 w 52"/>
              <a:gd name="T3" fmla="*/ 2147483647 h 80"/>
              <a:gd name="T4" fmla="*/ 0 60000 65536"/>
              <a:gd name="T5" fmla="*/ 0 60000 65536"/>
              <a:gd name="T6" fmla="*/ 0 w 52"/>
              <a:gd name="T7" fmla="*/ 0 h 80"/>
              <a:gd name="T8" fmla="*/ 52 w 52"/>
              <a:gd name="T9" fmla="*/ 80 h 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2" h="80">
                <a:moveTo>
                  <a:pt x="0" y="0"/>
                </a:moveTo>
                <a:cubicBezTo>
                  <a:pt x="29" y="0"/>
                  <a:pt x="52" y="36"/>
                  <a:pt x="52" y="80"/>
                </a:cubicBezTo>
              </a:path>
            </a:pathLst>
          </a:custGeom>
          <a:noFill/>
          <a:ln w="15875">
            <a:solidFill>
              <a:srgbClr val="000000"/>
            </a:solidFill>
            <a:round/>
            <a:headEnd/>
            <a:tailEnd/>
          </a:ln>
        </p:spPr>
        <p:txBody>
          <a:bodyPr lIns="81190" tIns="40595" rIns="81190" bIns="40595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8080" name="Rectangle 20"/>
          <p:cNvSpPr>
            <a:spLocks noChangeArrowheads="1"/>
          </p:cNvSpPr>
          <p:nvPr/>
        </p:nvSpPr>
        <p:spPr bwMode="auto">
          <a:xfrm>
            <a:off x="3470807" y="3781043"/>
            <a:ext cx="988090" cy="54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190" tIns="40595" rIns="81190" bIns="40595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8081" name="Rectangle 21"/>
          <p:cNvSpPr>
            <a:spLocks noChangeArrowheads="1"/>
          </p:cNvSpPr>
          <p:nvPr/>
        </p:nvSpPr>
        <p:spPr bwMode="auto">
          <a:xfrm>
            <a:off x="3348683" y="3860235"/>
            <a:ext cx="1038050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defTabSz="914793" eaLnBrk="0" hangingPunct="0"/>
            <a:r>
              <a:rPr lang="en-GB" sz="1600" b="1" dirty="0">
                <a:solidFill>
                  <a:srgbClr val="000000"/>
                </a:solidFill>
              </a:rPr>
              <a:t>Unrealised</a:t>
            </a:r>
            <a:br>
              <a:rPr lang="en-GB" sz="1600" b="1" dirty="0">
                <a:solidFill>
                  <a:srgbClr val="000000"/>
                </a:solidFill>
              </a:rPr>
            </a:br>
            <a:r>
              <a:rPr lang="en-GB" sz="1600" b="1" dirty="0">
                <a:solidFill>
                  <a:srgbClr val="000000"/>
                </a:solidFill>
              </a:rPr>
              <a:t>strategy</a:t>
            </a:r>
            <a:endParaRPr lang="en-GB" sz="1600" dirty="0"/>
          </a:p>
          <a:p>
            <a:pPr defTabSz="914793" eaLnBrk="0" hangingPunct="0"/>
            <a:br>
              <a:rPr lang="en-GB" sz="1600" b="1" dirty="0">
                <a:solidFill>
                  <a:srgbClr val="000000"/>
                </a:solidFill>
              </a:rPr>
            </a:br>
            <a:endParaRPr lang="en-GB" sz="1600" b="1" dirty="0">
              <a:solidFill>
                <a:srgbClr val="000000"/>
              </a:solidFill>
            </a:endParaRPr>
          </a:p>
        </p:txBody>
      </p:sp>
      <p:sp>
        <p:nvSpPr>
          <p:cNvPr id="88082" name="Freeform 22"/>
          <p:cNvSpPr>
            <a:spLocks/>
          </p:cNvSpPr>
          <p:nvPr/>
        </p:nvSpPr>
        <p:spPr bwMode="auto">
          <a:xfrm>
            <a:off x="4579632" y="4593118"/>
            <a:ext cx="122124" cy="131027"/>
          </a:xfrm>
          <a:custGeom>
            <a:avLst/>
            <a:gdLst>
              <a:gd name="T0" fmla="*/ 2147483647 w 8"/>
              <a:gd name="T1" fmla="*/ 2147483647 h 8"/>
              <a:gd name="T2" fmla="*/ 2147483647 w 8"/>
              <a:gd name="T3" fmla="*/ 0 h 8"/>
              <a:gd name="T4" fmla="*/ 0 w 8"/>
              <a:gd name="T5" fmla="*/ 0 h 8"/>
              <a:gd name="T6" fmla="*/ 2147483647 w 8"/>
              <a:gd name="T7" fmla="*/ 2147483647 h 8"/>
              <a:gd name="T8" fmla="*/ 0 60000 65536"/>
              <a:gd name="T9" fmla="*/ 0 60000 65536"/>
              <a:gd name="T10" fmla="*/ 0 60000 65536"/>
              <a:gd name="T11" fmla="*/ 0 60000 65536"/>
              <a:gd name="T12" fmla="*/ 0 w 8"/>
              <a:gd name="T13" fmla="*/ 0 h 8"/>
              <a:gd name="T14" fmla="*/ 8 w 8"/>
              <a:gd name="T15" fmla="*/ 8 h 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" h="8">
                <a:moveTo>
                  <a:pt x="4" y="8"/>
                </a:moveTo>
                <a:lnTo>
                  <a:pt x="8" y="0"/>
                </a:lnTo>
                <a:lnTo>
                  <a:pt x="0" y="0"/>
                </a:lnTo>
                <a:lnTo>
                  <a:pt x="4" y="8"/>
                </a:lnTo>
                <a:close/>
              </a:path>
            </a:pathLst>
          </a:custGeom>
          <a:solidFill>
            <a:srgbClr val="FFFFFF"/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 lIns="81190" tIns="40595" rIns="81190" bIns="40595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8083" name="Freeform 23"/>
          <p:cNvSpPr>
            <a:spLocks/>
          </p:cNvSpPr>
          <p:nvPr/>
        </p:nvSpPr>
        <p:spPr bwMode="auto">
          <a:xfrm>
            <a:off x="6176954" y="3004965"/>
            <a:ext cx="106858" cy="132466"/>
          </a:xfrm>
          <a:custGeom>
            <a:avLst/>
            <a:gdLst>
              <a:gd name="T0" fmla="*/ 2147483647 w 7"/>
              <a:gd name="T1" fmla="*/ 2147483647 h 8"/>
              <a:gd name="T2" fmla="*/ 0 w 7"/>
              <a:gd name="T3" fmla="*/ 0 h 8"/>
              <a:gd name="T4" fmla="*/ 0 w 7"/>
              <a:gd name="T5" fmla="*/ 2147483647 h 8"/>
              <a:gd name="T6" fmla="*/ 2147483647 w 7"/>
              <a:gd name="T7" fmla="*/ 2147483647 h 8"/>
              <a:gd name="T8" fmla="*/ 0 60000 65536"/>
              <a:gd name="T9" fmla="*/ 0 60000 65536"/>
              <a:gd name="T10" fmla="*/ 0 60000 65536"/>
              <a:gd name="T11" fmla="*/ 0 60000 65536"/>
              <a:gd name="T12" fmla="*/ 0 w 7"/>
              <a:gd name="T13" fmla="*/ 0 h 8"/>
              <a:gd name="T14" fmla="*/ 7 w 7"/>
              <a:gd name="T15" fmla="*/ 8 h 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" h="8">
                <a:moveTo>
                  <a:pt x="7" y="4"/>
                </a:moveTo>
                <a:lnTo>
                  <a:pt x="0" y="0"/>
                </a:lnTo>
                <a:lnTo>
                  <a:pt x="0" y="8"/>
                </a:lnTo>
                <a:lnTo>
                  <a:pt x="7" y="4"/>
                </a:lnTo>
                <a:close/>
              </a:path>
            </a:pathLst>
          </a:custGeom>
          <a:solidFill>
            <a:srgbClr val="FFFFFF"/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 lIns="81190" tIns="40595" rIns="81190" bIns="40595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8084" name="Freeform 24"/>
          <p:cNvSpPr>
            <a:spLocks/>
          </p:cNvSpPr>
          <p:nvPr/>
        </p:nvSpPr>
        <p:spPr bwMode="auto">
          <a:xfrm>
            <a:off x="5127801" y="3269897"/>
            <a:ext cx="972825" cy="1388014"/>
          </a:xfrm>
          <a:custGeom>
            <a:avLst/>
            <a:gdLst>
              <a:gd name="T0" fmla="*/ 0 w 64"/>
              <a:gd name="T1" fmla="*/ 2147483647 h 84"/>
              <a:gd name="T2" fmla="*/ 2147483647 w 64"/>
              <a:gd name="T3" fmla="*/ 0 h 84"/>
              <a:gd name="T4" fmla="*/ 0 60000 65536"/>
              <a:gd name="T5" fmla="*/ 0 60000 65536"/>
              <a:gd name="T6" fmla="*/ 0 w 64"/>
              <a:gd name="T7" fmla="*/ 0 h 84"/>
              <a:gd name="T8" fmla="*/ 64 w 64"/>
              <a:gd name="T9" fmla="*/ 84 h 8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4" h="84">
                <a:moveTo>
                  <a:pt x="0" y="84"/>
                </a:moveTo>
                <a:cubicBezTo>
                  <a:pt x="0" y="37"/>
                  <a:pt x="29" y="0"/>
                  <a:pt x="64" y="0"/>
                </a:cubicBezTo>
              </a:path>
            </a:pathLst>
          </a:custGeom>
          <a:noFill/>
          <a:ln w="15875">
            <a:solidFill>
              <a:srgbClr val="000000"/>
            </a:solidFill>
            <a:round/>
            <a:headEnd/>
            <a:tailEnd/>
          </a:ln>
        </p:spPr>
        <p:txBody>
          <a:bodyPr lIns="81190" tIns="40595" rIns="81190" bIns="40595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8085" name="Freeform 25"/>
          <p:cNvSpPr>
            <a:spLocks/>
          </p:cNvSpPr>
          <p:nvPr/>
        </p:nvSpPr>
        <p:spPr bwMode="auto">
          <a:xfrm>
            <a:off x="6117279" y="3203664"/>
            <a:ext cx="105470" cy="131026"/>
          </a:xfrm>
          <a:custGeom>
            <a:avLst/>
            <a:gdLst>
              <a:gd name="T0" fmla="*/ 2147483647 w 7"/>
              <a:gd name="T1" fmla="*/ 2147483647 h 8"/>
              <a:gd name="T2" fmla="*/ 0 w 7"/>
              <a:gd name="T3" fmla="*/ 0 h 8"/>
              <a:gd name="T4" fmla="*/ 0 w 7"/>
              <a:gd name="T5" fmla="*/ 2147483647 h 8"/>
              <a:gd name="T6" fmla="*/ 2147483647 w 7"/>
              <a:gd name="T7" fmla="*/ 2147483647 h 8"/>
              <a:gd name="T8" fmla="*/ 0 60000 65536"/>
              <a:gd name="T9" fmla="*/ 0 60000 65536"/>
              <a:gd name="T10" fmla="*/ 0 60000 65536"/>
              <a:gd name="T11" fmla="*/ 0 60000 65536"/>
              <a:gd name="T12" fmla="*/ 0 w 7"/>
              <a:gd name="T13" fmla="*/ 0 h 8"/>
              <a:gd name="T14" fmla="*/ 7 w 7"/>
              <a:gd name="T15" fmla="*/ 8 h 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" h="8">
                <a:moveTo>
                  <a:pt x="7" y="4"/>
                </a:moveTo>
                <a:lnTo>
                  <a:pt x="0" y="0"/>
                </a:lnTo>
                <a:lnTo>
                  <a:pt x="0" y="8"/>
                </a:lnTo>
                <a:lnTo>
                  <a:pt x="7" y="4"/>
                </a:lnTo>
                <a:close/>
              </a:path>
            </a:pathLst>
          </a:custGeom>
          <a:solidFill>
            <a:srgbClr val="FFFFFF"/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 lIns="81190" tIns="40595" rIns="81190" bIns="40595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8086" name="Rectangle 26"/>
          <p:cNvSpPr>
            <a:spLocks noChangeArrowheads="1"/>
          </p:cNvSpPr>
          <p:nvPr/>
        </p:nvSpPr>
        <p:spPr bwMode="auto">
          <a:xfrm>
            <a:off x="5538580" y="3848716"/>
            <a:ext cx="957560" cy="545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190" tIns="40595" rIns="81190" bIns="40595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8087" name="Rectangle 27"/>
          <p:cNvSpPr>
            <a:spLocks noChangeArrowheads="1"/>
          </p:cNvSpPr>
          <p:nvPr/>
        </p:nvSpPr>
        <p:spPr bwMode="auto">
          <a:xfrm>
            <a:off x="5614907" y="3897672"/>
            <a:ext cx="81853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defTabSz="914793" eaLnBrk="0" hangingPunct="0"/>
            <a:r>
              <a:rPr lang="en-GB" sz="1600" b="1" dirty="0">
                <a:solidFill>
                  <a:srgbClr val="000000"/>
                </a:solidFill>
              </a:rPr>
              <a:t>Emergent</a:t>
            </a:r>
            <a:r>
              <a:rPr lang="en-GB" sz="1600" b="1" dirty="0">
                <a:solidFill>
                  <a:srgbClr val="000000"/>
                </a:solidFill>
                <a:latin typeface="Times New Roman" pitchFamily="-86" charset="0"/>
              </a:rPr>
              <a:t> </a:t>
            </a:r>
            <a:endParaRPr lang="en-GB" sz="2400" dirty="0">
              <a:latin typeface="Times New Roman" pitchFamily="-86" charset="0"/>
            </a:endParaRPr>
          </a:p>
        </p:txBody>
      </p:sp>
      <p:sp>
        <p:nvSpPr>
          <p:cNvPr id="88088" name="Rectangle 28"/>
          <p:cNvSpPr>
            <a:spLocks noChangeArrowheads="1"/>
          </p:cNvSpPr>
          <p:nvPr/>
        </p:nvSpPr>
        <p:spPr bwMode="auto">
          <a:xfrm>
            <a:off x="5614908" y="4129487"/>
            <a:ext cx="6848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defTabSz="914793" eaLnBrk="0" hangingPunct="0"/>
            <a:r>
              <a:rPr lang="en-GB" sz="1600" b="1" dirty="0">
                <a:solidFill>
                  <a:srgbClr val="000000"/>
                </a:solidFill>
              </a:rPr>
              <a:t>strategy</a:t>
            </a:r>
            <a:endParaRPr lang="en-GB" sz="2400" dirty="0"/>
          </a:p>
        </p:txBody>
      </p:sp>
      <p:sp>
        <p:nvSpPr>
          <p:cNvPr id="88089" name="Rectangle 29"/>
          <p:cNvSpPr>
            <a:spLocks noChangeArrowheads="1"/>
          </p:cNvSpPr>
          <p:nvPr/>
        </p:nvSpPr>
        <p:spPr bwMode="auto">
          <a:xfrm>
            <a:off x="6372628" y="5445509"/>
            <a:ext cx="270089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defTabSz="914793" eaLnBrk="0" hangingPunct="0"/>
            <a:r>
              <a:rPr lang="en-GB" b="1" dirty="0">
                <a:solidFill>
                  <a:srgbClr val="000000"/>
                </a:solidFill>
              </a:rPr>
              <a:t> (</a:t>
            </a:r>
            <a:r>
              <a:rPr lang="en-GB" b="1" dirty="0" err="1">
                <a:solidFill>
                  <a:srgbClr val="000000"/>
                </a:solidFill>
              </a:rPr>
              <a:t>Mintzberg</a:t>
            </a:r>
            <a:r>
              <a:rPr lang="en-GB" dirty="0">
                <a:solidFill>
                  <a:schemeClr val="tx2"/>
                </a:solidFill>
              </a:rPr>
              <a:t> </a:t>
            </a:r>
            <a:r>
              <a:rPr lang="en-GB" b="1" dirty="0">
                <a:solidFill>
                  <a:srgbClr val="000000"/>
                </a:solidFill>
              </a:rPr>
              <a:t>&amp; Waters, 1985)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021F948B-DA46-7246-95DB-B1F578E611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44004" y="344688"/>
            <a:ext cx="8226686" cy="655026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GB" altLang="en-US" sz="3846" b="1">
                <a:ea typeface="ＭＳ Ｐゴシック" panose="020B0600070205080204" pitchFamily="34" charset="-128"/>
              </a:rPr>
              <a:t>Ansoff’s growth vectors</a:t>
            </a:r>
          </a:p>
        </p:txBody>
      </p:sp>
      <p:sp>
        <p:nvSpPr>
          <p:cNvPr id="71683" name="Text Box 3">
            <a:extLst>
              <a:ext uri="{FF2B5EF4-FFF2-40B4-BE49-F238E27FC236}">
                <a16:creationId xmlns:a16="http://schemas.microsoft.com/office/drawing/2014/main" id="{090964B7-0BA9-E748-8880-8FFEA8556B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1322" y="6135841"/>
            <a:ext cx="2016426" cy="306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16" tIns="45007" rIns="90016" bIns="45007">
            <a:spAutoFit/>
          </a:bodyPr>
          <a:lstStyle>
            <a:lvl1pPr defTabSz="1030288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1030288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399" b="1">
                <a:solidFill>
                  <a:schemeClr val="tx1"/>
                </a:solidFill>
              </a:rPr>
              <a:t>(Ansoff, 1965)</a:t>
            </a:r>
          </a:p>
        </p:txBody>
      </p:sp>
      <p:sp>
        <p:nvSpPr>
          <p:cNvPr id="71684" name="Line 5">
            <a:extLst>
              <a:ext uri="{FF2B5EF4-FFF2-40B4-BE49-F238E27FC236}">
                <a16:creationId xmlns:a16="http://schemas.microsoft.com/office/drawing/2014/main" id="{D156B345-F5B9-704D-AB9E-8BB8B93B49D7}"/>
              </a:ext>
            </a:extLst>
          </p:cNvPr>
          <p:cNvSpPr>
            <a:spLocks noChangeShapeType="1"/>
          </p:cNvSpPr>
          <p:nvPr/>
        </p:nvSpPr>
        <p:spPr bwMode="auto">
          <a:xfrm>
            <a:off x="7216391" y="317712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574"/>
          </a:p>
        </p:txBody>
      </p:sp>
      <p:sp>
        <p:nvSpPr>
          <p:cNvPr id="71685" name="Line 6">
            <a:extLst>
              <a:ext uri="{FF2B5EF4-FFF2-40B4-BE49-F238E27FC236}">
                <a16:creationId xmlns:a16="http://schemas.microsoft.com/office/drawing/2014/main" id="{83B897C7-9717-6D43-A848-F5530BE3234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05097" y="5380895"/>
            <a:ext cx="295872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574"/>
          </a:p>
        </p:txBody>
      </p:sp>
      <p:sp>
        <p:nvSpPr>
          <p:cNvPr id="71686" name="Line 7">
            <a:extLst>
              <a:ext uri="{FF2B5EF4-FFF2-40B4-BE49-F238E27FC236}">
                <a16:creationId xmlns:a16="http://schemas.microsoft.com/office/drawing/2014/main" id="{DE62516A-0085-4345-A2AA-66C3B35090E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05097" y="5694531"/>
            <a:ext cx="339864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574"/>
          </a:p>
        </p:txBody>
      </p:sp>
      <p:sp>
        <p:nvSpPr>
          <p:cNvPr id="71687" name="Line 8">
            <a:extLst>
              <a:ext uri="{FF2B5EF4-FFF2-40B4-BE49-F238E27FC236}">
                <a16:creationId xmlns:a16="http://schemas.microsoft.com/office/drawing/2014/main" id="{03B082BD-5C33-E84C-927E-E7528237EEC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05097" y="6073392"/>
            <a:ext cx="377750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574"/>
          </a:p>
        </p:txBody>
      </p:sp>
      <p:sp>
        <p:nvSpPr>
          <p:cNvPr id="71688" name="Line 9">
            <a:extLst>
              <a:ext uri="{FF2B5EF4-FFF2-40B4-BE49-F238E27FC236}">
                <a16:creationId xmlns:a16="http://schemas.microsoft.com/office/drawing/2014/main" id="{2385F98B-2C81-9042-B518-C50F9C38B32F}"/>
              </a:ext>
            </a:extLst>
          </p:cNvPr>
          <p:cNvSpPr>
            <a:spLocks noChangeShapeType="1"/>
          </p:cNvSpPr>
          <p:nvPr/>
        </p:nvSpPr>
        <p:spPr bwMode="auto">
          <a:xfrm>
            <a:off x="6460058" y="3239570"/>
            <a:ext cx="132254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574"/>
          </a:p>
        </p:txBody>
      </p:sp>
      <p:sp>
        <p:nvSpPr>
          <p:cNvPr id="71689" name="Text Box 10">
            <a:extLst>
              <a:ext uri="{FF2B5EF4-FFF2-40B4-BE49-F238E27FC236}">
                <a16:creationId xmlns:a16="http://schemas.microsoft.com/office/drawing/2014/main" id="{9657E174-E1C6-3840-A8F8-021E4FC317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5097" y="5002035"/>
            <a:ext cx="2896271" cy="307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520825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1520825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399">
                <a:solidFill>
                  <a:schemeClr val="tx1"/>
                </a:solidFill>
              </a:rPr>
              <a:t>Vertical and horizontal integration</a:t>
            </a:r>
            <a:endParaRPr lang="en-US" altLang="en-US" sz="1399">
              <a:solidFill>
                <a:schemeClr val="tx1"/>
              </a:solidFill>
            </a:endParaRPr>
          </a:p>
        </p:txBody>
      </p:sp>
      <p:sp>
        <p:nvSpPr>
          <p:cNvPr id="71690" name="Line 11">
            <a:extLst>
              <a:ext uri="{FF2B5EF4-FFF2-40B4-BE49-F238E27FC236}">
                <a16:creationId xmlns:a16="http://schemas.microsoft.com/office/drawing/2014/main" id="{D36A5295-08BA-554A-AACC-992AF0FE9159}"/>
              </a:ext>
            </a:extLst>
          </p:cNvPr>
          <p:cNvSpPr>
            <a:spLocks noChangeShapeType="1"/>
          </p:cNvSpPr>
          <p:nvPr/>
        </p:nvSpPr>
        <p:spPr bwMode="auto">
          <a:xfrm>
            <a:off x="4007872" y="5000647"/>
            <a:ext cx="0" cy="106996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574"/>
          </a:p>
        </p:txBody>
      </p:sp>
      <p:sp>
        <p:nvSpPr>
          <p:cNvPr id="71691" name="Line 12">
            <a:extLst>
              <a:ext uri="{FF2B5EF4-FFF2-40B4-BE49-F238E27FC236}">
                <a16:creationId xmlns:a16="http://schemas.microsoft.com/office/drawing/2014/main" id="{24610FFF-A879-FB4A-BCFE-2960A7BD0AAB}"/>
              </a:ext>
            </a:extLst>
          </p:cNvPr>
          <p:cNvSpPr>
            <a:spLocks noChangeShapeType="1"/>
          </p:cNvSpPr>
          <p:nvPr/>
        </p:nvSpPr>
        <p:spPr bwMode="auto">
          <a:xfrm>
            <a:off x="1487687" y="3240958"/>
            <a:ext cx="4972371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574"/>
          </a:p>
        </p:txBody>
      </p:sp>
      <p:sp>
        <p:nvSpPr>
          <p:cNvPr id="71692" name="Rectangle 13">
            <a:extLst>
              <a:ext uri="{FF2B5EF4-FFF2-40B4-BE49-F238E27FC236}">
                <a16:creationId xmlns:a16="http://schemas.microsoft.com/office/drawing/2014/main" id="{F31CCC49-15CA-7D45-81E7-7908322B94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687" y="1667229"/>
            <a:ext cx="4976534" cy="333619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GB" altLang="en-US" sz="1399"/>
          </a:p>
        </p:txBody>
      </p:sp>
      <p:sp>
        <p:nvSpPr>
          <p:cNvPr id="71693" name="Text Box 14">
            <a:extLst>
              <a:ext uri="{FF2B5EF4-FFF2-40B4-BE49-F238E27FC236}">
                <a16:creationId xmlns:a16="http://schemas.microsoft.com/office/drawing/2014/main" id="{6F0BFACD-28CE-DB41-9E80-E1CFBAE153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2586" y="1982254"/>
            <a:ext cx="2077488" cy="763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16" tIns="45007" rIns="90016" bIns="45007">
            <a:spAutoFit/>
          </a:bodyPr>
          <a:lstStyle>
            <a:lvl1pPr defTabSz="1030288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1030288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altLang="en-US" sz="1748">
              <a:solidFill>
                <a:schemeClr val="tx1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1748">
                <a:solidFill>
                  <a:schemeClr val="tx1"/>
                </a:solidFill>
              </a:rPr>
              <a:t>Market Penetration</a:t>
            </a:r>
          </a:p>
        </p:txBody>
      </p:sp>
      <p:sp>
        <p:nvSpPr>
          <p:cNvPr id="71694" name="Text Box 15">
            <a:extLst>
              <a:ext uri="{FF2B5EF4-FFF2-40B4-BE49-F238E27FC236}">
                <a16:creationId xmlns:a16="http://schemas.microsoft.com/office/drawing/2014/main" id="{47C89410-1CBA-CF4A-83DE-BD3CDCB0C7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1384" y="2359726"/>
            <a:ext cx="2328674" cy="359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16" tIns="45007" rIns="90016" bIns="45007">
            <a:spAutoFit/>
          </a:bodyPr>
          <a:lstStyle>
            <a:lvl1pPr defTabSz="1030288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1030288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748">
                <a:solidFill>
                  <a:schemeClr val="tx1"/>
                </a:solidFill>
              </a:rPr>
              <a:t>Product Development</a:t>
            </a:r>
          </a:p>
        </p:txBody>
      </p:sp>
      <p:sp>
        <p:nvSpPr>
          <p:cNvPr id="71695" name="Text Box 16">
            <a:extLst>
              <a:ext uri="{FF2B5EF4-FFF2-40B4-BE49-F238E27FC236}">
                <a16:creationId xmlns:a16="http://schemas.microsoft.com/office/drawing/2014/main" id="{ADCEE565-FAA2-E64A-AECE-F69E45E9F7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0137" y="3995903"/>
            <a:ext cx="2267612" cy="359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16" tIns="45007" rIns="90016" bIns="45007">
            <a:spAutoFit/>
          </a:bodyPr>
          <a:lstStyle>
            <a:lvl1pPr defTabSz="1030288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1030288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748">
                <a:solidFill>
                  <a:schemeClr val="tx1"/>
                </a:solidFill>
              </a:rPr>
              <a:t>Market Development</a:t>
            </a:r>
          </a:p>
        </p:txBody>
      </p:sp>
      <p:sp>
        <p:nvSpPr>
          <p:cNvPr id="71696" name="Text Box 17">
            <a:extLst>
              <a:ext uri="{FF2B5EF4-FFF2-40B4-BE49-F238E27FC236}">
                <a16:creationId xmlns:a16="http://schemas.microsoft.com/office/drawing/2014/main" id="{BFC5A12A-B014-0040-8624-6DBF2CF53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8857" y="3429694"/>
            <a:ext cx="1826302" cy="143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16" tIns="45007" rIns="90016" bIns="45007">
            <a:spAutoFit/>
          </a:bodyPr>
          <a:lstStyle>
            <a:lvl1pPr defTabSz="1030288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1030288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748">
                <a:solidFill>
                  <a:schemeClr val="tx1"/>
                </a:solidFill>
              </a:rPr>
              <a:t>Related</a:t>
            </a:r>
            <a:br>
              <a:rPr lang="en-GB" altLang="en-US" sz="1748">
                <a:solidFill>
                  <a:schemeClr val="tx1"/>
                </a:solidFill>
              </a:rPr>
            </a:br>
            <a:br>
              <a:rPr lang="en-GB" altLang="en-US" sz="1748" i="1">
                <a:solidFill>
                  <a:schemeClr val="tx1"/>
                </a:solidFill>
              </a:rPr>
            </a:br>
            <a:r>
              <a:rPr lang="en-GB" altLang="en-US" sz="1748">
                <a:solidFill>
                  <a:schemeClr val="tx1"/>
                </a:solidFill>
              </a:rPr>
              <a:t>Diversification</a:t>
            </a:r>
            <a:br>
              <a:rPr lang="en-GB" altLang="en-US" sz="1748">
                <a:solidFill>
                  <a:schemeClr val="tx1"/>
                </a:solidFill>
              </a:rPr>
            </a:br>
            <a:br>
              <a:rPr lang="en-GB" altLang="en-US" sz="1748">
                <a:solidFill>
                  <a:schemeClr val="tx1"/>
                </a:solidFill>
              </a:rPr>
            </a:br>
            <a:r>
              <a:rPr lang="en-GB" altLang="en-US" sz="1748">
                <a:solidFill>
                  <a:schemeClr val="tx1"/>
                </a:solidFill>
              </a:rPr>
              <a:t>Unrelated</a:t>
            </a:r>
          </a:p>
        </p:txBody>
      </p:sp>
      <p:sp>
        <p:nvSpPr>
          <p:cNvPr id="71697" name="Text Box 18">
            <a:extLst>
              <a:ext uri="{FF2B5EF4-FFF2-40B4-BE49-F238E27FC236}">
                <a16:creationId xmlns:a16="http://schemas.microsoft.com/office/drawing/2014/main" id="{0343D206-0ECA-4643-99AA-F4FB58B6570C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507229" y="3085306"/>
            <a:ext cx="1056091" cy="359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16" tIns="45007" rIns="90016" bIns="45007">
            <a:spAutoFit/>
          </a:bodyPr>
          <a:lstStyle>
            <a:lvl1pPr defTabSz="1030288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1030288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748" b="1">
                <a:solidFill>
                  <a:schemeClr val="tx1"/>
                </a:solidFill>
              </a:rPr>
              <a:t>Market</a:t>
            </a:r>
            <a:endParaRPr lang="en-US" altLang="en-US" sz="1748" b="1">
              <a:solidFill>
                <a:schemeClr val="tx1"/>
              </a:solidFill>
            </a:endParaRPr>
          </a:p>
        </p:txBody>
      </p:sp>
      <p:sp>
        <p:nvSpPr>
          <p:cNvPr id="71698" name="Text Box 19">
            <a:extLst>
              <a:ext uri="{FF2B5EF4-FFF2-40B4-BE49-F238E27FC236}">
                <a16:creationId xmlns:a16="http://schemas.microsoft.com/office/drawing/2014/main" id="{9ADE6D9F-AFC4-8040-8BB1-22EDE4D5F7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6314" y="1037183"/>
            <a:ext cx="1888752" cy="359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16" tIns="45007" rIns="90016" bIns="45007">
            <a:spAutoFit/>
          </a:bodyPr>
          <a:lstStyle>
            <a:lvl1pPr defTabSz="1030288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1030288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748" b="1">
                <a:solidFill>
                  <a:schemeClr val="tx2"/>
                </a:solidFill>
              </a:rPr>
              <a:t>Product/Service</a:t>
            </a:r>
            <a:endParaRPr lang="en-US" altLang="en-US" sz="1748" b="1">
              <a:solidFill>
                <a:schemeClr val="tx2"/>
              </a:solidFill>
            </a:endParaRPr>
          </a:p>
        </p:txBody>
      </p:sp>
      <p:sp>
        <p:nvSpPr>
          <p:cNvPr id="71699" name="Line 20">
            <a:extLst>
              <a:ext uri="{FF2B5EF4-FFF2-40B4-BE49-F238E27FC236}">
                <a16:creationId xmlns:a16="http://schemas.microsoft.com/office/drawing/2014/main" id="{C958B65B-22CE-AB49-9AC1-FEC8814224F9}"/>
              </a:ext>
            </a:extLst>
          </p:cNvPr>
          <p:cNvSpPr>
            <a:spLocks noChangeShapeType="1"/>
          </p:cNvSpPr>
          <p:nvPr/>
        </p:nvSpPr>
        <p:spPr bwMode="auto">
          <a:xfrm>
            <a:off x="6965205" y="3239571"/>
            <a:ext cx="0" cy="2139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574"/>
          </a:p>
        </p:txBody>
      </p:sp>
      <p:sp>
        <p:nvSpPr>
          <p:cNvPr id="71700" name="Line 21">
            <a:extLst>
              <a:ext uri="{FF2B5EF4-FFF2-40B4-BE49-F238E27FC236}">
                <a16:creationId xmlns:a16="http://schemas.microsoft.com/office/drawing/2014/main" id="{29134C79-941D-E142-B26E-1A3A1E53FB38}"/>
              </a:ext>
            </a:extLst>
          </p:cNvPr>
          <p:cNvSpPr>
            <a:spLocks noChangeShapeType="1"/>
          </p:cNvSpPr>
          <p:nvPr/>
        </p:nvSpPr>
        <p:spPr bwMode="auto">
          <a:xfrm>
            <a:off x="4005097" y="1667229"/>
            <a:ext cx="0" cy="3336193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574"/>
          </a:p>
        </p:txBody>
      </p:sp>
      <p:sp>
        <p:nvSpPr>
          <p:cNvPr id="71701" name="Line 22">
            <a:extLst>
              <a:ext uri="{FF2B5EF4-FFF2-40B4-BE49-F238E27FC236}">
                <a16:creationId xmlns:a16="http://schemas.microsoft.com/office/drawing/2014/main" id="{AC5BB03A-9804-5045-B023-F26DBF220137}"/>
              </a:ext>
            </a:extLst>
          </p:cNvPr>
          <p:cNvSpPr>
            <a:spLocks noChangeShapeType="1"/>
          </p:cNvSpPr>
          <p:nvPr/>
        </p:nvSpPr>
        <p:spPr bwMode="auto">
          <a:xfrm>
            <a:off x="7405127" y="3238182"/>
            <a:ext cx="0" cy="245496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574"/>
          </a:p>
        </p:txBody>
      </p:sp>
      <p:sp>
        <p:nvSpPr>
          <p:cNvPr id="71702" name="Text Box 23">
            <a:extLst>
              <a:ext uri="{FF2B5EF4-FFF2-40B4-BE49-F238E27FC236}">
                <a16:creationId xmlns:a16="http://schemas.microsoft.com/office/drawing/2014/main" id="{1CF4613B-CA02-4845-9268-20693C22E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8934" y="5380895"/>
            <a:ext cx="2769984" cy="307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520825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1520825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399">
                <a:solidFill>
                  <a:schemeClr val="tx1"/>
                </a:solidFill>
              </a:rPr>
              <a:t>Mergers and acquisitions</a:t>
            </a:r>
            <a:endParaRPr lang="en-US" altLang="en-US" sz="1399">
              <a:solidFill>
                <a:schemeClr val="tx1"/>
              </a:solidFill>
            </a:endParaRPr>
          </a:p>
        </p:txBody>
      </p:sp>
      <p:sp>
        <p:nvSpPr>
          <p:cNvPr id="71703" name="Line 24">
            <a:extLst>
              <a:ext uri="{FF2B5EF4-FFF2-40B4-BE49-F238E27FC236}">
                <a16:creationId xmlns:a16="http://schemas.microsoft.com/office/drawing/2014/main" id="{28A0A72A-3919-7A49-BE0A-79B4F4AB8658}"/>
              </a:ext>
            </a:extLst>
          </p:cNvPr>
          <p:cNvSpPr>
            <a:spLocks noChangeShapeType="1"/>
          </p:cNvSpPr>
          <p:nvPr/>
        </p:nvSpPr>
        <p:spPr bwMode="auto">
          <a:xfrm>
            <a:off x="7783988" y="3238183"/>
            <a:ext cx="0" cy="283382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574"/>
          </a:p>
        </p:txBody>
      </p:sp>
      <p:sp>
        <p:nvSpPr>
          <p:cNvPr id="71704" name="Text Box 25">
            <a:extLst>
              <a:ext uri="{FF2B5EF4-FFF2-40B4-BE49-F238E27FC236}">
                <a16:creationId xmlns:a16="http://schemas.microsoft.com/office/drawing/2014/main" id="{355C7B62-3316-9F4D-A826-C7E65C505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1384" y="5758368"/>
            <a:ext cx="4028689" cy="307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520825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1520825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399">
                <a:solidFill>
                  <a:schemeClr val="tx1"/>
                </a:solidFill>
              </a:rPr>
              <a:t>Joint ventures, strategic alliances, consortia</a:t>
            </a:r>
            <a:endParaRPr lang="en-US" altLang="en-US" sz="1399">
              <a:solidFill>
                <a:schemeClr val="tx1"/>
              </a:solidFill>
            </a:endParaRPr>
          </a:p>
        </p:txBody>
      </p:sp>
      <p:sp>
        <p:nvSpPr>
          <p:cNvPr id="71705" name="Text Box 26">
            <a:extLst>
              <a:ext uri="{FF2B5EF4-FFF2-40B4-BE49-F238E27FC236}">
                <a16:creationId xmlns:a16="http://schemas.microsoft.com/office/drawing/2014/main" id="{0FEA4C06-EA20-B34C-ABAC-84E977949A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3896" y="1352207"/>
            <a:ext cx="1006132" cy="307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520825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1520825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399">
                <a:solidFill>
                  <a:schemeClr val="tx1"/>
                </a:solidFill>
              </a:rPr>
              <a:t>Present </a:t>
            </a:r>
            <a:endParaRPr lang="en-US" altLang="en-US" sz="1399">
              <a:solidFill>
                <a:schemeClr val="tx1"/>
              </a:solidFill>
            </a:endParaRPr>
          </a:p>
        </p:txBody>
      </p:sp>
      <p:sp>
        <p:nvSpPr>
          <p:cNvPr id="71706" name="Text Box 27">
            <a:extLst>
              <a:ext uri="{FF2B5EF4-FFF2-40B4-BE49-F238E27FC236}">
                <a16:creationId xmlns:a16="http://schemas.microsoft.com/office/drawing/2014/main" id="{94835251-CDBE-B946-A251-1D4DFCE36A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5066" y="1352207"/>
            <a:ext cx="881232" cy="307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520825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1520825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399">
                <a:solidFill>
                  <a:schemeClr val="tx1"/>
                </a:solidFill>
              </a:rPr>
              <a:t>New</a:t>
            </a:r>
            <a:endParaRPr lang="en-US" altLang="en-US" sz="1399">
              <a:solidFill>
                <a:schemeClr val="tx1"/>
              </a:solidFill>
            </a:endParaRPr>
          </a:p>
        </p:txBody>
      </p:sp>
      <p:sp>
        <p:nvSpPr>
          <p:cNvPr id="71707" name="Text Box 28">
            <a:extLst>
              <a:ext uri="{FF2B5EF4-FFF2-40B4-BE49-F238E27FC236}">
                <a16:creationId xmlns:a16="http://schemas.microsoft.com/office/drawing/2014/main" id="{E2745E23-4752-C744-A932-1E611002B613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848620" y="2237127"/>
            <a:ext cx="817395" cy="307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520825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1520825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399">
                <a:solidFill>
                  <a:schemeClr val="tx1"/>
                </a:solidFill>
              </a:rPr>
              <a:t>Present</a:t>
            </a:r>
            <a:endParaRPr lang="en-US" altLang="en-US" sz="1399">
              <a:solidFill>
                <a:schemeClr val="tx1"/>
              </a:solidFill>
            </a:endParaRPr>
          </a:p>
        </p:txBody>
      </p:sp>
      <p:sp>
        <p:nvSpPr>
          <p:cNvPr id="71708" name="Text Box 29">
            <a:extLst>
              <a:ext uri="{FF2B5EF4-FFF2-40B4-BE49-F238E27FC236}">
                <a16:creationId xmlns:a16="http://schemas.microsoft.com/office/drawing/2014/main" id="{A9587D22-410F-6E43-AAC7-3F4E398FB1CF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041520" y="4120327"/>
            <a:ext cx="556495" cy="307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520825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1520825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399">
                <a:solidFill>
                  <a:schemeClr val="tx1"/>
                </a:solidFill>
              </a:rPr>
              <a:t>New</a:t>
            </a:r>
            <a:endParaRPr lang="en-US" altLang="en-US" sz="1399">
              <a:solidFill>
                <a:schemeClr val="tx1"/>
              </a:solidFill>
            </a:endParaRPr>
          </a:p>
        </p:txBody>
      </p:sp>
      <p:sp>
        <p:nvSpPr>
          <p:cNvPr id="71709" name="Line 30">
            <a:extLst>
              <a:ext uri="{FF2B5EF4-FFF2-40B4-BE49-F238E27FC236}">
                <a16:creationId xmlns:a16="http://schemas.microsoft.com/office/drawing/2014/main" id="{6295A750-8A7E-0F43-A4D1-EB4DC5FB5DAC}"/>
              </a:ext>
            </a:extLst>
          </p:cNvPr>
          <p:cNvSpPr>
            <a:spLocks noChangeShapeType="1"/>
          </p:cNvSpPr>
          <p:nvPr/>
        </p:nvSpPr>
        <p:spPr bwMode="auto">
          <a:xfrm>
            <a:off x="4005097" y="3239571"/>
            <a:ext cx="2454961" cy="176246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574"/>
          </a:p>
        </p:txBody>
      </p:sp>
    </p:spTree>
    <p:extLst>
      <p:ext uri="{BB962C8B-B14F-4D97-AF65-F5344CB8AC3E}">
        <p14:creationId xmlns:p14="http://schemas.microsoft.com/office/powerpoint/2010/main" val="14277125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0" y="188621"/>
            <a:ext cx="9144000" cy="65945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76" tIns="44444" rIns="90476" bIns="44444">
            <a:prstTxWarp prst="textNoShape">
              <a:avLst/>
            </a:prstTxWarp>
            <a:spAutoFit/>
          </a:bodyPr>
          <a:lstStyle/>
          <a:p>
            <a:pPr algn="ctr" defTabSz="762562" eaLnBrk="0" hangingPunct="0"/>
            <a:endParaRPr lang="en-GB" sz="3600" b="1" dirty="0"/>
          </a:p>
        </p:txBody>
      </p:sp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0" y="1196515"/>
            <a:ext cx="3865681" cy="36675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76" tIns="44444" rIns="90476" bIns="44444">
            <a:prstTxWarp prst="textNoShape">
              <a:avLst/>
            </a:prstTxWarp>
            <a:spAutoFit/>
          </a:bodyPr>
          <a:lstStyle/>
          <a:p>
            <a:pPr defTabSz="762562" eaLnBrk="0" hangingPunct="0"/>
            <a:r>
              <a:rPr lang="en-GB" b="1" i="1" dirty="0"/>
              <a:t>The six basic parts of the organisation</a:t>
            </a:r>
            <a:endParaRPr lang="en-GB" sz="2000" b="1" i="1" dirty="0"/>
          </a:p>
        </p:txBody>
      </p:sp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6271322" y="6237425"/>
            <a:ext cx="1895365" cy="36675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76" tIns="44444" rIns="90476" bIns="44444">
            <a:prstTxWarp prst="textNoShape">
              <a:avLst/>
            </a:prstTxWarp>
            <a:spAutoFit/>
          </a:bodyPr>
          <a:lstStyle/>
          <a:p>
            <a:pPr defTabSz="762562" eaLnBrk="0" hangingPunct="0"/>
            <a:r>
              <a:rPr lang="en-GB" b="1" dirty="0">
                <a:solidFill>
                  <a:schemeClr val="tx1"/>
                </a:solidFill>
                <a:latin typeface="Times New Roman" pitchFamily="-86" charset="0"/>
              </a:rPr>
              <a:t>(</a:t>
            </a:r>
            <a:r>
              <a:rPr lang="en-GB" b="1" dirty="0" err="1">
                <a:solidFill>
                  <a:schemeClr val="tx1"/>
                </a:solidFill>
              </a:rPr>
              <a:t>Mintzberg</a:t>
            </a:r>
            <a:r>
              <a:rPr lang="en-GB" b="1" dirty="0">
                <a:solidFill>
                  <a:schemeClr val="tx1"/>
                </a:solidFill>
              </a:rPr>
              <a:t>, 1979)</a:t>
            </a:r>
          </a:p>
        </p:txBody>
      </p:sp>
      <p:sp>
        <p:nvSpPr>
          <p:cNvPr id="75781" name="Oval 5"/>
          <p:cNvSpPr>
            <a:spLocks noChangeArrowheads="1"/>
          </p:cNvSpPr>
          <p:nvPr/>
        </p:nvSpPr>
        <p:spPr bwMode="auto">
          <a:xfrm rot="1740000">
            <a:off x="2339776" y="2318156"/>
            <a:ext cx="1666709" cy="2806266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5782" name="Oval 6"/>
          <p:cNvSpPr>
            <a:spLocks noChangeArrowheads="1"/>
          </p:cNvSpPr>
          <p:nvPr/>
        </p:nvSpPr>
        <p:spPr bwMode="auto">
          <a:xfrm rot="19860000" flipH="1">
            <a:off x="5312374" y="2315277"/>
            <a:ext cx="1666709" cy="2806266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5783" name="Line 7"/>
          <p:cNvSpPr>
            <a:spLocks noChangeShapeType="1"/>
          </p:cNvSpPr>
          <p:nvPr/>
        </p:nvSpPr>
        <p:spPr bwMode="auto">
          <a:xfrm flipV="1">
            <a:off x="3509664" y="1986992"/>
            <a:ext cx="0" cy="470831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3513828" y="1976913"/>
            <a:ext cx="2196836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5785" name="Line 9"/>
          <p:cNvSpPr>
            <a:spLocks noChangeShapeType="1"/>
          </p:cNvSpPr>
          <p:nvPr/>
        </p:nvSpPr>
        <p:spPr bwMode="auto">
          <a:xfrm>
            <a:off x="5720377" y="1999951"/>
            <a:ext cx="0" cy="4449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5786" name="Line 10"/>
          <p:cNvSpPr>
            <a:spLocks noChangeShapeType="1"/>
          </p:cNvSpPr>
          <p:nvPr/>
        </p:nvSpPr>
        <p:spPr bwMode="auto">
          <a:xfrm flipH="1">
            <a:off x="1730547" y="5029393"/>
            <a:ext cx="850701" cy="21597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5787" name="Line 11"/>
          <p:cNvSpPr>
            <a:spLocks noChangeShapeType="1"/>
          </p:cNvSpPr>
          <p:nvPr/>
        </p:nvSpPr>
        <p:spPr bwMode="auto">
          <a:xfrm>
            <a:off x="1743036" y="5861625"/>
            <a:ext cx="57023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5788" name="Line 12"/>
          <p:cNvSpPr>
            <a:spLocks noChangeShapeType="1"/>
          </p:cNvSpPr>
          <p:nvPr/>
        </p:nvSpPr>
        <p:spPr bwMode="auto">
          <a:xfrm>
            <a:off x="6543324" y="5029393"/>
            <a:ext cx="902049" cy="21597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5789" name="Rectangle 13"/>
          <p:cNvSpPr>
            <a:spLocks noChangeArrowheads="1"/>
          </p:cNvSpPr>
          <p:nvPr/>
        </p:nvSpPr>
        <p:spPr bwMode="auto">
          <a:xfrm>
            <a:off x="3708115" y="2133856"/>
            <a:ext cx="1674639" cy="39753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76" tIns="44444" rIns="90476" bIns="44444">
            <a:prstTxWarp prst="textNoShape">
              <a:avLst/>
            </a:prstTxWarp>
            <a:spAutoFit/>
          </a:bodyPr>
          <a:lstStyle/>
          <a:p>
            <a:pPr defTabSz="762562" eaLnBrk="0" hangingPunct="0"/>
            <a:r>
              <a:rPr lang="en-GB" sz="2000" b="1" dirty="0"/>
              <a:t>Strategic apex</a:t>
            </a:r>
          </a:p>
        </p:txBody>
      </p:sp>
      <p:sp>
        <p:nvSpPr>
          <p:cNvPr id="75790" name="Rectangle 14"/>
          <p:cNvSpPr>
            <a:spLocks noChangeArrowheads="1"/>
          </p:cNvSpPr>
          <p:nvPr/>
        </p:nvSpPr>
        <p:spPr bwMode="auto">
          <a:xfrm>
            <a:off x="2484104" y="3454198"/>
            <a:ext cx="1151158" cy="70530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76" tIns="44444" rIns="90476" bIns="44444">
            <a:prstTxWarp prst="textNoShape">
              <a:avLst/>
            </a:prstTxWarp>
            <a:spAutoFit/>
          </a:bodyPr>
          <a:lstStyle/>
          <a:p>
            <a:pPr defTabSz="762562" eaLnBrk="0" hangingPunct="0"/>
            <a:r>
              <a:rPr lang="en-GB" sz="2000" b="1" dirty="0"/>
              <a:t>Techno-</a:t>
            </a:r>
            <a:br>
              <a:rPr lang="en-GB" sz="2000" b="1" dirty="0"/>
            </a:br>
            <a:r>
              <a:rPr lang="en-GB" sz="2000" b="1" dirty="0"/>
              <a:t>structure</a:t>
            </a:r>
          </a:p>
        </p:txBody>
      </p:sp>
      <p:sp>
        <p:nvSpPr>
          <p:cNvPr id="75791" name="Rectangle 15"/>
          <p:cNvSpPr>
            <a:spLocks noChangeArrowheads="1"/>
          </p:cNvSpPr>
          <p:nvPr/>
        </p:nvSpPr>
        <p:spPr bwMode="auto">
          <a:xfrm>
            <a:off x="5219394" y="3500273"/>
            <a:ext cx="1580538" cy="39753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76" tIns="44444" rIns="90476" bIns="44444">
            <a:prstTxWarp prst="textNoShape">
              <a:avLst/>
            </a:prstTxWarp>
            <a:spAutoFit/>
          </a:bodyPr>
          <a:lstStyle/>
          <a:p>
            <a:pPr defTabSz="762562" eaLnBrk="0" hangingPunct="0"/>
            <a:r>
              <a:rPr lang="en-GB" sz="2000" b="1" dirty="0"/>
              <a:t>Support staff</a:t>
            </a:r>
          </a:p>
        </p:txBody>
      </p:sp>
      <p:sp>
        <p:nvSpPr>
          <p:cNvPr id="75792" name="Rectangle 16"/>
          <p:cNvSpPr>
            <a:spLocks noChangeArrowheads="1"/>
          </p:cNvSpPr>
          <p:nvPr/>
        </p:nvSpPr>
        <p:spPr bwMode="auto">
          <a:xfrm>
            <a:off x="4183516" y="3835757"/>
            <a:ext cx="939336" cy="70530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76" tIns="44444" rIns="90476" bIns="44444">
            <a:prstTxWarp prst="textNoShape">
              <a:avLst/>
            </a:prstTxWarp>
            <a:spAutoFit/>
          </a:bodyPr>
          <a:lstStyle/>
          <a:p>
            <a:pPr algn="ctr" defTabSz="762562" eaLnBrk="0" hangingPunct="0"/>
            <a:r>
              <a:rPr lang="en-GB" sz="2000" b="1" dirty="0"/>
              <a:t>Middle </a:t>
            </a:r>
          </a:p>
          <a:p>
            <a:pPr algn="ctr" defTabSz="762562" eaLnBrk="0" hangingPunct="0"/>
            <a:r>
              <a:rPr lang="en-GB" sz="2000" b="1" dirty="0"/>
              <a:t>line</a:t>
            </a:r>
          </a:p>
        </p:txBody>
      </p:sp>
      <p:sp>
        <p:nvSpPr>
          <p:cNvPr id="75793" name="Rectangle 17"/>
          <p:cNvSpPr>
            <a:spLocks noChangeArrowheads="1"/>
          </p:cNvSpPr>
          <p:nvPr/>
        </p:nvSpPr>
        <p:spPr bwMode="auto">
          <a:xfrm>
            <a:off x="3780279" y="5282806"/>
            <a:ext cx="1763180" cy="39753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76" tIns="44444" rIns="90476" bIns="44444">
            <a:prstTxWarp prst="textNoShape">
              <a:avLst/>
            </a:prstTxWarp>
            <a:spAutoFit/>
          </a:bodyPr>
          <a:lstStyle/>
          <a:p>
            <a:pPr defTabSz="762562" eaLnBrk="0" hangingPunct="0"/>
            <a:r>
              <a:rPr lang="en-GB" sz="2000" b="1" dirty="0"/>
              <a:t>Operating core</a:t>
            </a:r>
          </a:p>
        </p:txBody>
      </p:sp>
      <p:sp>
        <p:nvSpPr>
          <p:cNvPr id="75794" name="Rectangle 18"/>
          <p:cNvSpPr>
            <a:spLocks noChangeArrowheads="1"/>
          </p:cNvSpPr>
          <p:nvPr/>
        </p:nvSpPr>
        <p:spPr bwMode="auto">
          <a:xfrm rot="3240000">
            <a:off x="6740099" y="2619018"/>
            <a:ext cx="1099687" cy="39753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76" tIns="44444" rIns="90476" bIns="44444">
            <a:prstTxWarp prst="textNoShape">
              <a:avLst/>
            </a:prstTxWarp>
            <a:spAutoFit/>
          </a:bodyPr>
          <a:lstStyle/>
          <a:p>
            <a:pPr defTabSz="762562" eaLnBrk="0" hangingPunct="0"/>
            <a:r>
              <a:rPr lang="en-GB" sz="2000" b="1" dirty="0"/>
              <a:t>Ideology</a:t>
            </a:r>
          </a:p>
        </p:txBody>
      </p:sp>
      <p:sp>
        <p:nvSpPr>
          <p:cNvPr id="75795" name="Arc 19"/>
          <p:cNvSpPr>
            <a:spLocks/>
          </p:cNvSpPr>
          <p:nvPr/>
        </p:nvSpPr>
        <p:spPr bwMode="auto">
          <a:xfrm>
            <a:off x="4697593" y="1485924"/>
            <a:ext cx="3269580" cy="4642072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/>
            <a:tailEnd/>
          </a:ln>
        </p:spPr>
        <p:txBody>
          <a:bodyPr wrap="none" lIns="91428" tIns="45714" rIns="91428" bIns="45714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5796" name="Arc 20"/>
          <p:cNvSpPr>
            <a:spLocks/>
          </p:cNvSpPr>
          <p:nvPr/>
        </p:nvSpPr>
        <p:spPr bwMode="auto">
          <a:xfrm>
            <a:off x="1365563" y="1484485"/>
            <a:ext cx="3298724" cy="4642072"/>
          </a:xfrm>
          <a:custGeom>
            <a:avLst/>
            <a:gdLst>
              <a:gd name="T0" fmla="*/ 0 w 21789"/>
              <a:gd name="T1" fmla="*/ 2147483647 h 21600"/>
              <a:gd name="T2" fmla="*/ 2147483647 w 21789"/>
              <a:gd name="T3" fmla="*/ 2147483647 h 21600"/>
              <a:gd name="T4" fmla="*/ 2147483647 w 21789"/>
              <a:gd name="T5" fmla="*/ 2147483647 h 21600"/>
              <a:gd name="T6" fmla="*/ 0 60000 65536"/>
              <a:gd name="T7" fmla="*/ 0 60000 65536"/>
              <a:gd name="T8" fmla="*/ 0 60000 65536"/>
              <a:gd name="T9" fmla="*/ 0 w 21789"/>
              <a:gd name="T10" fmla="*/ 0 h 21600"/>
              <a:gd name="T11" fmla="*/ 21789 w 2178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789" h="21600" fill="none" extrusionOk="0">
                <a:moveTo>
                  <a:pt x="0" y="21600"/>
                </a:moveTo>
                <a:cubicBezTo>
                  <a:pt x="0" y="9670"/>
                  <a:pt x="9670" y="0"/>
                  <a:pt x="21600" y="0"/>
                </a:cubicBezTo>
                <a:cubicBezTo>
                  <a:pt x="21663" y="0"/>
                  <a:pt x="21726" y="0"/>
                  <a:pt x="21789" y="0"/>
                </a:cubicBezTo>
              </a:path>
              <a:path w="21789" h="21600" stroke="0" extrusionOk="0">
                <a:moveTo>
                  <a:pt x="0" y="21600"/>
                </a:moveTo>
                <a:cubicBezTo>
                  <a:pt x="0" y="9670"/>
                  <a:pt x="9670" y="0"/>
                  <a:pt x="21600" y="0"/>
                </a:cubicBezTo>
                <a:cubicBezTo>
                  <a:pt x="21663" y="0"/>
                  <a:pt x="21726" y="0"/>
                  <a:pt x="21789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5797" name="Line 21"/>
          <p:cNvSpPr>
            <a:spLocks noChangeShapeType="1"/>
          </p:cNvSpPr>
          <p:nvPr/>
        </p:nvSpPr>
        <p:spPr bwMode="auto">
          <a:xfrm>
            <a:off x="1332257" y="6165432"/>
            <a:ext cx="6623814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5798" name="Line 22"/>
          <p:cNvSpPr>
            <a:spLocks noChangeShapeType="1"/>
          </p:cNvSpPr>
          <p:nvPr/>
        </p:nvSpPr>
        <p:spPr bwMode="auto">
          <a:xfrm flipV="1">
            <a:off x="1736097" y="5245369"/>
            <a:ext cx="0" cy="62201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5799" name="Line 23"/>
          <p:cNvSpPr>
            <a:spLocks noChangeShapeType="1"/>
          </p:cNvSpPr>
          <p:nvPr/>
        </p:nvSpPr>
        <p:spPr bwMode="auto">
          <a:xfrm flipV="1">
            <a:off x="7452311" y="5245369"/>
            <a:ext cx="0" cy="62201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5800" name="Rectangle 25"/>
          <p:cNvSpPr>
            <a:spLocks noChangeArrowheads="1"/>
          </p:cNvSpPr>
          <p:nvPr/>
        </p:nvSpPr>
        <p:spPr bwMode="auto">
          <a:xfrm>
            <a:off x="480168" y="359962"/>
            <a:ext cx="6750974" cy="682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1190" tIns="40595" rIns="81190" bIns="40595">
            <a:prstTxWarp prst="textNoShape">
              <a:avLst/>
            </a:prstTxWarp>
            <a:spAutoFit/>
          </a:bodyPr>
          <a:lstStyle/>
          <a:p>
            <a:pPr defTabSz="1350341"/>
            <a:r>
              <a:rPr lang="en-GB" sz="3900" b="1" dirty="0">
                <a:solidFill>
                  <a:srgbClr val="000000"/>
                </a:solidFill>
              </a:rPr>
              <a:t>The structuring of organisations</a:t>
            </a:r>
            <a:endParaRPr lang="en-US" sz="39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ChangeArrowheads="1"/>
          </p:cNvSpPr>
          <p:nvPr/>
        </p:nvSpPr>
        <p:spPr bwMode="auto">
          <a:xfrm>
            <a:off x="1635127" y="424757"/>
            <a:ext cx="5235372" cy="6899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76" tIns="44444" rIns="90476" bIns="44444">
            <a:prstTxWarp prst="textNoShape">
              <a:avLst/>
            </a:prstTxWarp>
            <a:spAutoFit/>
          </a:bodyPr>
          <a:lstStyle/>
          <a:p>
            <a:pPr algn="ctr" defTabSz="762562" eaLnBrk="0" hangingPunct="0"/>
            <a:r>
              <a:rPr lang="en-GB" sz="3900" b="1" dirty="0">
                <a:solidFill>
                  <a:srgbClr val="000000"/>
                </a:solidFill>
              </a:rPr>
              <a:t>The risk of strategic drift</a:t>
            </a:r>
          </a:p>
        </p:txBody>
      </p:sp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6775080" y="6237425"/>
            <a:ext cx="1696436" cy="3693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1428" tIns="45714" rIns="91428" bIns="45714">
            <a:prstTxWarp prst="textNoShape">
              <a:avLst/>
            </a:prstTxWarp>
            <a:spAutoFit/>
          </a:bodyPr>
          <a:lstStyle/>
          <a:p>
            <a:pPr defTabSz="762562" eaLnBrk="0" hangingPunct="0"/>
            <a:r>
              <a:rPr lang="en-GB" b="1" dirty="0"/>
              <a:t>(</a:t>
            </a:r>
            <a:r>
              <a:rPr lang="en-GB" b="1" dirty="0">
                <a:solidFill>
                  <a:schemeClr val="tx1"/>
                </a:solidFill>
              </a:rPr>
              <a:t>Johnson, 1992</a:t>
            </a:r>
            <a:r>
              <a:rPr lang="en-GB" b="1" dirty="0"/>
              <a:t>)</a:t>
            </a:r>
          </a:p>
        </p:txBody>
      </p:sp>
      <p:sp>
        <p:nvSpPr>
          <p:cNvPr id="77828" name="Line 4"/>
          <p:cNvSpPr>
            <a:spLocks noChangeShapeType="1"/>
          </p:cNvSpPr>
          <p:nvPr/>
        </p:nvSpPr>
        <p:spPr bwMode="auto">
          <a:xfrm>
            <a:off x="381636" y="1935157"/>
            <a:ext cx="0" cy="4267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lg" len="med"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29" name="Line 5"/>
          <p:cNvSpPr>
            <a:spLocks noChangeShapeType="1"/>
          </p:cNvSpPr>
          <p:nvPr/>
        </p:nvSpPr>
        <p:spPr bwMode="auto">
          <a:xfrm>
            <a:off x="381637" y="6202868"/>
            <a:ext cx="853338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30" name="Text Box 6"/>
          <p:cNvSpPr txBox="1">
            <a:spLocks noChangeArrowheads="1"/>
          </p:cNvSpPr>
          <p:nvPr/>
        </p:nvSpPr>
        <p:spPr bwMode="auto">
          <a:xfrm rot="-5400000">
            <a:off x="-1021484" y="3947436"/>
            <a:ext cx="2531463" cy="400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8" tIns="45714" rIns="91428" bIns="45714">
            <a:prstTxWarp prst="textNoShape">
              <a:avLst/>
            </a:prstTxWarp>
            <a:spAutoFit/>
          </a:bodyPr>
          <a:lstStyle/>
          <a:p>
            <a:pPr algn="ctr" defTabSz="914793" eaLnBrk="0" hangingPunct="0"/>
            <a:r>
              <a:rPr lang="en-GB" sz="2000" b="1" dirty="0"/>
              <a:t>AMOUNT OF CHANGE</a:t>
            </a:r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532903" y="452544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32" name="Line 8"/>
          <p:cNvSpPr>
            <a:spLocks noChangeShapeType="1"/>
          </p:cNvSpPr>
          <p:nvPr/>
        </p:nvSpPr>
        <p:spPr bwMode="auto">
          <a:xfrm>
            <a:off x="532903" y="444913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33" name="Line 9"/>
          <p:cNvSpPr>
            <a:spLocks noChangeShapeType="1"/>
          </p:cNvSpPr>
          <p:nvPr/>
        </p:nvSpPr>
        <p:spPr bwMode="auto">
          <a:xfrm flipH="1">
            <a:off x="838212" y="5059629"/>
            <a:ext cx="0" cy="15262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34" name="Line 10"/>
          <p:cNvSpPr>
            <a:spLocks noChangeShapeType="1"/>
          </p:cNvSpPr>
          <p:nvPr/>
        </p:nvSpPr>
        <p:spPr bwMode="auto">
          <a:xfrm rot="5400000" flipH="1" flipV="1">
            <a:off x="1043462" y="4854378"/>
            <a:ext cx="46075" cy="45657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35" name="Line 11"/>
          <p:cNvSpPr>
            <a:spLocks noChangeShapeType="1"/>
          </p:cNvSpPr>
          <p:nvPr/>
        </p:nvSpPr>
        <p:spPr bwMode="auto">
          <a:xfrm rot="16200000" flipH="1">
            <a:off x="609924" y="4983965"/>
            <a:ext cx="0" cy="456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36" name="Line 12"/>
          <p:cNvSpPr>
            <a:spLocks noChangeShapeType="1"/>
          </p:cNvSpPr>
          <p:nvPr/>
        </p:nvSpPr>
        <p:spPr bwMode="auto">
          <a:xfrm rot="16200000" flipH="1">
            <a:off x="1981039" y="4526093"/>
            <a:ext cx="0" cy="456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37" name="Line 13"/>
          <p:cNvSpPr>
            <a:spLocks noChangeShapeType="1"/>
          </p:cNvSpPr>
          <p:nvPr/>
        </p:nvSpPr>
        <p:spPr bwMode="auto">
          <a:xfrm rot="16200000" flipH="1">
            <a:off x="2438308" y="4372775"/>
            <a:ext cx="0" cy="457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38" name="Line 14"/>
          <p:cNvSpPr>
            <a:spLocks noChangeShapeType="1"/>
          </p:cNvSpPr>
          <p:nvPr/>
        </p:nvSpPr>
        <p:spPr bwMode="auto">
          <a:xfrm rot="16200000" flipH="1">
            <a:off x="1523770" y="4678023"/>
            <a:ext cx="0" cy="457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39" name="Line 15"/>
          <p:cNvSpPr>
            <a:spLocks noChangeShapeType="1"/>
          </p:cNvSpPr>
          <p:nvPr/>
        </p:nvSpPr>
        <p:spPr bwMode="auto">
          <a:xfrm flipH="1">
            <a:off x="1294787" y="4907005"/>
            <a:ext cx="0" cy="15262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40" name="Line 16"/>
          <p:cNvSpPr>
            <a:spLocks noChangeShapeType="1"/>
          </p:cNvSpPr>
          <p:nvPr/>
        </p:nvSpPr>
        <p:spPr bwMode="auto">
          <a:xfrm flipH="1">
            <a:off x="1752751" y="4754381"/>
            <a:ext cx="0" cy="15262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41" name="Line 17"/>
          <p:cNvSpPr>
            <a:spLocks noChangeShapeType="1"/>
          </p:cNvSpPr>
          <p:nvPr/>
        </p:nvSpPr>
        <p:spPr bwMode="auto">
          <a:xfrm flipH="1">
            <a:off x="2209326" y="4601757"/>
            <a:ext cx="0" cy="15262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42" name="Line 18"/>
          <p:cNvSpPr>
            <a:spLocks noChangeShapeType="1"/>
          </p:cNvSpPr>
          <p:nvPr/>
        </p:nvSpPr>
        <p:spPr bwMode="auto">
          <a:xfrm flipH="1">
            <a:off x="3123865" y="4297949"/>
            <a:ext cx="0" cy="1511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43" name="Line 19"/>
          <p:cNvSpPr>
            <a:spLocks noChangeShapeType="1"/>
          </p:cNvSpPr>
          <p:nvPr/>
        </p:nvSpPr>
        <p:spPr bwMode="auto">
          <a:xfrm flipH="1">
            <a:off x="3581828" y="4145325"/>
            <a:ext cx="0" cy="15262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44" name="Line 20"/>
          <p:cNvSpPr>
            <a:spLocks noChangeShapeType="1"/>
          </p:cNvSpPr>
          <p:nvPr/>
        </p:nvSpPr>
        <p:spPr bwMode="auto">
          <a:xfrm flipH="1">
            <a:off x="4496366" y="3840077"/>
            <a:ext cx="0" cy="15262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45" name="Line 21"/>
          <p:cNvSpPr>
            <a:spLocks noChangeShapeType="1"/>
          </p:cNvSpPr>
          <p:nvPr/>
        </p:nvSpPr>
        <p:spPr bwMode="auto">
          <a:xfrm rot="16200000" flipH="1">
            <a:off x="2895577" y="4220845"/>
            <a:ext cx="0" cy="45657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46" name="Line 22"/>
          <p:cNvSpPr>
            <a:spLocks noChangeShapeType="1"/>
          </p:cNvSpPr>
          <p:nvPr/>
        </p:nvSpPr>
        <p:spPr bwMode="auto">
          <a:xfrm rot="16200000" flipH="1">
            <a:off x="3352847" y="4068967"/>
            <a:ext cx="0" cy="457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47" name="Line 23"/>
          <p:cNvSpPr>
            <a:spLocks noChangeShapeType="1"/>
          </p:cNvSpPr>
          <p:nvPr/>
        </p:nvSpPr>
        <p:spPr bwMode="auto">
          <a:xfrm rot="16200000" flipH="1">
            <a:off x="3810116" y="3917037"/>
            <a:ext cx="0" cy="456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48" name="Line 24"/>
          <p:cNvSpPr>
            <a:spLocks noChangeShapeType="1"/>
          </p:cNvSpPr>
          <p:nvPr/>
        </p:nvSpPr>
        <p:spPr bwMode="auto">
          <a:xfrm rot="16200000" flipH="1">
            <a:off x="4267385" y="3763720"/>
            <a:ext cx="0" cy="457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49" name="Line 25"/>
          <p:cNvSpPr>
            <a:spLocks noChangeShapeType="1"/>
          </p:cNvSpPr>
          <p:nvPr/>
        </p:nvSpPr>
        <p:spPr bwMode="auto">
          <a:xfrm rot="16200000" flipH="1">
            <a:off x="4724654" y="3611789"/>
            <a:ext cx="0" cy="45657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50" name="Line 26"/>
          <p:cNvSpPr>
            <a:spLocks noChangeShapeType="1"/>
          </p:cNvSpPr>
          <p:nvPr/>
        </p:nvSpPr>
        <p:spPr bwMode="auto">
          <a:xfrm flipH="1">
            <a:off x="4038403" y="3992701"/>
            <a:ext cx="0" cy="15262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51" name="Line 27"/>
          <p:cNvSpPr>
            <a:spLocks noChangeShapeType="1"/>
          </p:cNvSpPr>
          <p:nvPr/>
        </p:nvSpPr>
        <p:spPr bwMode="auto">
          <a:xfrm flipH="1">
            <a:off x="2667289" y="4449133"/>
            <a:ext cx="0" cy="15262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52" name="Arc 28"/>
          <p:cNvSpPr>
            <a:spLocks/>
          </p:cNvSpPr>
          <p:nvPr/>
        </p:nvSpPr>
        <p:spPr bwMode="auto">
          <a:xfrm rot="5400000" flipH="1" flipV="1">
            <a:off x="4740701" y="3595887"/>
            <a:ext cx="609056" cy="184573"/>
          </a:xfrm>
          <a:custGeom>
            <a:avLst/>
            <a:gdLst>
              <a:gd name="T0" fmla="*/ 2115266853 w 29762"/>
              <a:gd name="T1" fmla="*/ 0 h 43200"/>
              <a:gd name="T2" fmla="*/ 0 w 29762"/>
              <a:gd name="T3" fmla="*/ 23735846 h 43200"/>
              <a:gd name="T4" fmla="*/ 2115266853 w 29762"/>
              <a:gd name="T5" fmla="*/ 12324751 h 43200"/>
              <a:gd name="T6" fmla="*/ 0 60000 65536"/>
              <a:gd name="T7" fmla="*/ 0 60000 65536"/>
              <a:gd name="T8" fmla="*/ 0 60000 65536"/>
              <a:gd name="T9" fmla="*/ 0 w 29762"/>
              <a:gd name="T10" fmla="*/ 0 h 43200"/>
              <a:gd name="T11" fmla="*/ 29762 w 29762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762" h="43200" fill="none" extrusionOk="0">
                <a:moveTo>
                  <a:pt x="8161" y="0"/>
                </a:moveTo>
                <a:cubicBezTo>
                  <a:pt x="20091" y="0"/>
                  <a:pt x="29762" y="9670"/>
                  <a:pt x="29762" y="21600"/>
                </a:cubicBezTo>
                <a:cubicBezTo>
                  <a:pt x="29762" y="33529"/>
                  <a:pt x="20091" y="43200"/>
                  <a:pt x="8162" y="43200"/>
                </a:cubicBezTo>
                <a:cubicBezTo>
                  <a:pt x="5363" y="43200"/>
                  <a:pt x="2591" y="42656"/>
                  <a:pt x="0" y="41598"/>
                </a:cubicBezTo>
              </a:path>
              <a:path w="29762" h="43200" stroke="0" extrusionOk="0">
                <a:moveTo>
                  <a:pt x="8161" y="0"/>
                </a:moveTo>
                <a:cubicBezTo>
                  <a:pt x="20091" y="0"/>
                  <a:pt x="29762" y="9670"/>
                  <a:pt x="29762" y="21600"/>
                </a:cubicBezTo>
                <a:cubicBezTo>
                  <a:pt x="29762" y="33529"/>
                  <a:pt x="20091" y="43200"/>
                  <a:pt x="8162" y="43200"/>
                </a:cubicBezTo>
                <a:cubicBezTo>
                  <a:pt x="5363" y="43200"/>
                  <a:pt x="2591" y="42656"/>
                  <a:pt x="0" y="41598"/>
                </a:cubicBezTo>
                <a:lnTo>
                  <a:pt x="8162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53" name="Arc 29"/>
          <p:cNvSpPr>
            <a:spLocks/>
          </p:cNvSpPr>
          <p:nvPr/>
        </p:nvSpPr>
        <p:spPr bwMode="auto">
          <a:xfrm rot="5400000" flipH="1" flipV="1">
            <a:off x="5013397" y="3596581"/>
            <a:ext cx="609056" cy="183185"/>
          </a:xfrm>
          <a:custGeom>
            <a:avLst/>
            <a:gdLst>
              <a:gd name="T0" fmla="*/ 2115266853 w 29762"/>
              <a:gd name="T1" fmla="*/ 0 h 43200"/>
              <a:gd name="T2" fmla="*/ 0 w 29762"/>
              <a:gd name="T3" fmla="*/ 23030253 h 43200"/>
              <a:gd name="T4" fmla="*/ 2115266853 w 29762"/>
              <a:gd name="T5" fmla="*/ 11958310 h 43200"/>
              <a:gd name="T6" fmla="*/ 0 60000 65536"/>
              <a:gd name="T7" fmla="*/ 0 60000 65536"/>
              <a:gd name="T8" fmla="*/ 0 60000 65536"/>
              <a:gd name="T9" fmla="*/ 0 w 29762"/>
              <a:gd name="T10" fmla="*/ 0 h 43200"/>
              <a:gd name="T11" fmla="*/ 29762 w 29762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762" h="43200" fill="none" extrusionOk="0">
                <a:moveTo>
                  <a:pt x="8161" y="0"/>
                </a:moveTo>
                <a:cubicBezTo>
                  <a:pt x="20091" y="0"/>
                  <a:pt x="29762" y="9670"/>
                  <a:pt x="29762" y="21600"/>
                </a:cubicBezTo>
                <a:cubicBezTo>
                  <a:pt x="29762" y="33529"/>
                  <a:pt x="20091" y="43200"/>
                  <a:pt x="8162" y="43200"/>
                </a:cubicBezTo>
                <a:cubicBezTo>
                  <a:pt x="5363" y="43200"/>
                  <a:pt x="2591" y="42656"/>
                  <a:pt x="0" y="41598"/>
                </a:cubicBezTo>
              </a:path>
              <a:path w="29762" h="43200" stroke="0" extrusionOk="0">
                <a:moveTo>
                  <a:pt x="8161" y="0"/>
                </a:moveTo>
                <a:cubicBezTo>
                  <a:pt x="20091" y="0"/>
                  <a:pt x="29762" y="9670"/>
                  <a:pt x="29762" y="21600"/>
                </a:cubicBezTo>
                <a:cubicBezTo>
                  <a:pt x="29762" y="33529"/>
                  <a:pt x="20091" y="43200"/>
                  <a:pt x="8162" y="43200"/>
                </a:cubicBezTo>
                <a:cubicBezTo>
                  <a:pt x="5363" y="43200"/>
                  <a:pt x="2591" y="42656"/>
                  <a:pt x="0" y="41598"/>
                </a:cubicBezTo>
                <a:lnTo>
                  <a:pt x="8162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54" name="Arc 30"/>
          <p:cNvSpPr>
            <a:spLocks/>
          </p:cNvSpPr>
          <p:nvPr/>
        </p:nvSpPr>
        <p:spPr bwMode="auto">
          <a:xfrm rot="5400000" flipH="1" flipV="1">
            <a:off x="5318012" y="3595887"/>
            <a:ext cx="609056" cy="184573"/>
          </a:xfrm>
          <a:custGeom>
            <a:avLst/>
            <a:gdLst>
              <a:gd name="T0" fmla="*/ 2115266853 w 29762"/>
              <a:gd name="T1" fmla="*/ 0 h 43200"/>
              <a:gd name="T2" fmla="*/ 0 w 29762"/>
              <a:gd name="T3" fmla="*/ 23735846 h 43200"/>
              <a:gd name="T4" fmla="*/ 2115266853 w 29762"/>
              <a:gd name="T5" fmla="*/ 12324751 h 43200"/>
              <a:gd name="T6" fmla="*/ 0 60000 65536"/>
              <a:gd name="T7" fmla="*/ 0 60000 65536"/>
              <a:gd name="T8" fmla="*/ 0 60000 65536"/>
              <a:gd name="T9" fmla="*/ 0 w 29762"/>
              <a:gd name="T10" fmla="*/ 0 h 43200"/>
              <a:gd name="T11" fmla="*/ 29762 w 29762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762" h="43200" fill="none" extrusionOk="0">
                <a:moveTo>
                  <a:pt x="8161" y="0"/>
                </a:moveTo>
                <a:cubicBezTo>
                  <a:pt x="20091" y="0"/>
                  <a:pt x="29762" y="9670"/>
                  <a:pt x="29762" y="21600"/>
                </a:cubicBezTo>
                <a:cubicBezTo>
                  <a:pt x="29762" y="33529"/>
                  <a:pt x="20091" y="43200"/>
                  <a:pt x="8162" y="43200"/>
                </a:cubicBezTo>
                <a:cubicBezTo>
                  <a:pt x="5363" y="43200"/>
                  <a:pt x="2591" y="42656"/>
                  <a:pt x="0" y="41598"/>
                </a:cubicBezTo>
              </a:path>
              <a:path w="29762" h="43200" stroke="0" extrusionOk="0">
                <a:moveTo>
                  <a:pt x="8161" y="0"/>
                </a:moveTo>
                <a:cubicBezTo>
                  <a:pt x="20091" y="0"/>
                  <a:pt x="29762" y="9670"/>
                  <a:pt x="29762" y="21600"/>
                </a:cubicBezTo>
                <a:cubicBezTo>
                  <a:pt x="29762" y="33529"/>
                  <a:pt x="20091" y="43200"/>
                  <a:pt x="8162" y="43200"/>
                </a:cubicBezTo>
                <a:cubicBezTo>
                  <a:pt x="5363" y="43200"/>
                  <a:pt x="2591" y="42656"/>
                  <a:pt x="0" y="41598"/>
                </a:cubicBezTo>
                <a:lnTo>
                  <a:pt x="8162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55" name="Arc 31"/>
          <p:cNvSpPr>
            <a:spLocks/>
          </p:cNvSpPr>
          <p:nvPr/>
        </p:nvSpPr>
        <p:spPr bwMode="auto">
          <a:xfrm rot="5400000" flipH="1" flipV="1">
            <a:off x="6308878" y="3595887"/>
            <a:ext cx="609056" cy="184573"/>
          </a:xfrm>
          <a:custGeom>
            <a:avLst/>
            <a:gdLst>
              <a:gd name="T0" fmla="*/ 2115266853 w 29762"/>
              <a:gd name="T1" fmla="*/ 0 h 43200"/>
              <a:gd name="T2" fmla="*/ 0 w 29762"/>
              <a:gd name="T3" fmla="*/ 23735846 h 43200"/>
              <a:gd name="T4" fmla="*/ 2115266853 w 29762"/>
              <a:gd name="T5" fmla="*/ 12324751 h 43200"/>
              <a:gd name="T6" fmla="*/ 0 60000 65536"/>
              <a:gd name="T7" fmla="*/ 0 60000 65536"/>
              <a:gd name="T8" fmla="*/ 0 60000 65536"/>
              <a:gd name="T9" fmla="*/ 0 w 29762"/>
              <a:gd name="T10" fmla="*/ 0 h 43200"/>
              <a:gd name="T11" fmla="*/ 29762 w 29762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762" h="43200" fill="none" extrusionOk="0">
                <a:moveTo>
                  <a:pt x="8161" y="0"/>
                </a:moveTo>
                <a:cubicBezTo>
                  <a:pt x="20091" y="0"/>
                  <a:pt x="29762" y="9670"/>
                  <a:pt x="29762" y="21600"/>
                </a:cubicBezTo>
                <a:cubicBezTo>
                  <a:pt x="29762" y="33529"/>
                  <a:pt x="20091" y="43200"/>
                  <a:pt x="8162" y="43200"/>
                </a:cubicBezTo>
                <a:cubicBezTo>
                  <a:pt x="5363" y="43200"/>
                  <a:pt x="2591" y="42656"/>
                  <a:pt x="0" y="41598"/>
                </a:cubicBezTo>
              </a:path>
              <a:path w="29762" h="43200" stroke="0" extrusionOk="0">
                <a:moveTo>
                  <a:pt x="8161" y="0"/>
                </a:moveTo>
                <a:cubicBezTo>
                  <a:pt x="20091" y="0"/>
                  <a:pt x="29762" y="9670"/>
                  <a:pt x="29762" y="21600"/>
                </a:cubicBezTo>
                <a:cubicBezTo>
                  <a:pt x="29762" y="33529"/>
                  <a:pt x="20091" y="43200"/>
                  <a:pt x="8162" y="43200"/>
                </a:cubicBezTo>
                <a:cubicBezTo>
                  <a:pt x="5363" y="43200"/>
                  <a:pt x="2591" y="42656"/>
                  <a:pt x="0" y="41598"/>
                </a:cubicBezTo>
                <a:lnTo>
                  <a:pt x="8162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56" name="Arc 32"/>
          <p:cNvSpPr>
            <a:spLocks/>
          </p:cNvSpPr>
          <p:nvPr/>
        </p:nvSpPr>
        <p:spPr bwMode="auto">
          <a:xfrm rot="5400000" flipH="1" flipV="1">
            <a:off x="6614187" y="3595887"/>
            <a:ext cx="609056" cy="184573"/>
          </a:xfrm>
          <a:custGeom>
            <a:avLst/>
            <a:gdLst>
              <a:gd name="T0" fmla="*/ 2115266853 w 29762"/>
              <a:gd name="T1" fmla="*/ 0 h 43200"/>
              <a:gd name="T2" fmla="*/ 0 w 29762"/>
              <a:gd name="T3" fmla="*/ 23735846 h 43200"/>
              <a:gd name="T4" fmla="*/ 2115266853 w 29762"/>
              <a:gd name="T5" fmla="*/ 12324751 h 43200"/>
              <a:gd name="T6" fmla="*/ 0 60000 65536"/>
              <a:gd name="T7" fmla="*/ 0 60000 65536"/>
              <a:gd name="T8" fmla="*/ 0 60000 65536"/>
              <a:gd name="T9" fmla="*/ 0 w 29762"/>
              <a:gd name="T10" fmla="*/ 0 h 43200"/>
              <a:gd name="T11" fmla="*/ 29762 w 29762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762" h="43200" fill="none" extrusionOk="0">
                <a:moveTo>
                  <a:pt x="8161" y="0"/>
                </a:moveTo>
                <a:cubicBezTo>
                  <a:pt x="20091" y="0"/>
                  <a:pt x="29762" y="9670"/>
                  <a:pt x="29762" y="21600"/>
                </a:cubicBezTo>
                <a:cubicBezTo>
                  <a:pt x="29762" y="33529"/>
                  <a:pt x="20091" y="43200"/>
                  <a:pt x="8162" y="43200"/>
                </a:cubicBezTo>
                <a:cubicBezTo>
                  <a:pt x="5363" y="43200"/>
                  <a:pt x="2591" y="42656"/>
                  <a:pt x="0" y="41598"/>
                </a:cubicBezTo>
              </a:path>
              <a:path w="29762" h="43200" stroke="0" extrusionOk="0">
                <a:moveTo>
                  <a:pt x="8161" y="0"/>
                </a:moveTo>
                <a:cubicBezTo>
                  <a:pt x="20091" y="0"/>
                  <a:pt x="29762" y="9670"/>
                  <a:pt x="29762" y="21600"/>
                </a:cubicBezTo>
                <a:cubicBezTo>
                  <a:pt x="29762" y="33529"/>
                  <a:pt x="20091" y="43200"/>
                  <a:pt x="8162" y="43200"/>
                </a:cubicBezTo>
                <a:cubicBezTo>
                  <a:pt x="5363" y="43200"/>
                  <a:pt x="2591" y="42656"/>
                  <a:pt x="0" y="41598"/>
                </a:cubicBezTo>
                <a:lnTo>
                  <a:pt x="8162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57" name="Arc 33"/>
          <p:cNvSpPr>
            <a:spLocks/>
          </p:cNvSpPr>
          <p:nvPr/>
        </p:nvSpPr>
        <p:spPr bwMode="auto">
          <a:xfrm rot="5400000" flipH="1" flipV="1">
            <a:off x="5959854" y="3596581"/>
            <a:ext cx="609056" cy="183185"/>
          </a:xfrm>
          <a:custGeom>
            <a:avLst/>
            <a:gdLst>
              <a:gd name="T0" fmla="*/ 2115266853 w 29762"/>
              <a:gd name="T1" fmla="*/ 0 h 43200"/>
              <a:gd name="T2" fmla="*/ 0 w 29762"/>
              <a:gd name="T3" fmla="*/ 23030253 h 43200"/>
              <a:gd name="T4" fmla="*/ 2115266853 w 29762"/>
              <a:gd name="T5" fmla="*/ 11958310 h 43200"/>
              <a:gd name="T6" fmla="*/ 0 60000 65536"/>
              <a:gd name="T7" fmla="*/ 0 60000 65536"/>
              <a:gd name="T8" fmla="*/ 0 60000 65536"/>
              <a:gd name="T9" fmla="*/ 0 w 29762"/>
              <a:gd name="T10" fmla="*/ 0 h 43200"/>
              <a:gd name="T11" fmla="*/ 29762 w 29762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762" h="43200" fill="none" extrusionOk="0">
                <a:moveTo>
                  <a:pt x="8161" y="0"/>
                </a:moveTo>
                <a:cubicBezTo>
                  <a:pt x="20091" y="0"/>
                  <a:pt x="29762" y="9670"/>
                  <a:pt x="29762" y="21600"/>
                </a:cubicBezTo>
                <a:cubicBezTo>
                  <a:pt x="29762" y="33529"/>
                  <a:pt x="20091" y="43200"/>
                  <a:pt x="8162" y="43200"/>
                </a:cubicBezTo>
                <a:cubicBezTo>
                  <a:pt x="5363" y="43200"/>
                  <a:pt x="2591" y="42656"/>
                  <a:pt x="0" y="41598"/>
                </a:cubicBezTo>
              </a:path>
              <a:path w="29762" h="43200" stroke="0" extrusionOk="0">
                <a:moveTo>
                  <a:pt x="8161" y="0"/>
                </a:moveTo>
                <a:cubicBezTo>
                  <a:pt x="20091" y="0"/>
                  <a:pt x="29762" y="9670"/>
                  <a:pt x="29762" y="21600"/>
                </a:cubicBezTo>
                <a:cubicBezTo>
                  <a:pt x="29762" y="33529"/>
                  <a:pt x="20091" y="43200"/>
                  <a:pt x="8162" y="43200"/>
                </a:cubicBezTo>
                <a:cubicBezTo>
                  <a:pt x="5363" y="43200"/>
                  <a:pt x="2591" y="42656"/>
                  <a:pt x="0" y="41598"/>
                </a:cubicBezTo>
                <a:lnTo>
                  <a:pt x="8162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58" name="Arc 34"/>
          <p:cNvSpPr>
            <a:spLocks/>
          </p:cNvSpPr>
          <p:nvPr/>
        </p:nvSpPr>
        <p:spPr bwMode="auto">
          <a:xfrm rot="5400000" flipH="1" flipV="1">
            <a:off x="5623321" y="3595887"/>
            <a:ext cx="609056" cy="184573"/>
          </a:xfrm>
          <a:custGeom>
            <a:avLst/>
            <a:gdLst>
              <a:gd name="T0" fmla="*/ 2115266853 w 29762"/>
              <a:gd name="T1" fmla="*/ 0 h 43200"/>
              <a:gd name="T2" fmla="*/ 0 w 29762"/>
              <a:gd name="T3" fmla="*/ 23735846 h 43200"/>
              <a:gd name="T4" fmla="*/ 2115266853 w 29762"/>
              <a:gd name="T5" fmla="*/ 12324751 h 43200"/>
              <a:gd name="T6" fmla="*/ 0 60000 65536"/>
              <a:gd name="T7" fmla="*/ 0 60000 65536"/>
              <a:gd name="T8" fmla="*/ 0 60000 65536"/>
              <a:gd name="T9" fmla="*/ 0 w 29762"/>
              <a:gd name="T10" fmla="*/ 0 h 43200"/>
              <a:gd name="T11" fmla="*/ 29762 w 29762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762" h="43200" fill="none" extrusionOk="0">
                <a:moveTo>
                  <a:pt x="8161" y="0"/>
                </a:moveTo>
                <a:cubicBezTo>
                  <a:pt x="20091" y="0"/>
                  <a:pt x="29762" y="9670"/>
                  <a:pt x="29762" y="21600"/>
                </a:cubicBezTo>
                <a:cubicBezTo>
                  <a:pt x="29762" y="33529"/>
                  <a:pt x="20091" y="43200"/>
                  <a:pt x="8162" y="43200"/>
                </a:cubicBezTo>
                <a:cubicBezTo>
                  <a:pt x="5363" y="43200"/>
                  <a:pt x="2591" y="42656"/>
                  <a:pt x="0" y="41598"/>
                </a:cubicBezTo>
              </a:path>
              <a:path w="29762" h="43200" stroke="0" extrusionOk="0">
                <a:moveTo>
                  <a:pt x="8161" y="0"/>
                </a:moveTo>
                <a:cubicBezTo>
                  <a:pt x="20091" y="0"/>
                  <a:pt x="29762" y="9670"/>
                  <a:pt x="29762" y="21600"/>
                </a:cubicBezTo>
                <a:cubicBezTo>
                  <a:pt x="29762" y="33529"/>
                  <a:pt x="20091" y="43200"/>
                  <a:pt x="8162" y="43200"/>
                </a:cubicBezTo>
                <a:cubicBezTo>
                  <a:pt x="5363" y="43200"/>
                  <a:pt x="2591" y="42656"/>
                  <a:pt x="0" y="41598"/>
                </a:cubicBezTo>
                <a:lnTo>
                  <a:pt x="8162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59" name="Line 35"/>
          <p:cNvSpPr>
            <a:spLocks noChangeShapeType="1"/>
          </p:cNvSpPr>
          <p:nvPr/>
        </p:nvSpPr>
        <p:spPr bwMode="auto">
          <a:xfrm flipV="1">
            <a:off x="7085940" y="2696837"/>
            <a:ext cx="0" cy="121955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60" name="Line 36"/>
          <p:cNvSpPr>
            <a:spLocks noChangeShapeType="1"/>
          </p:cNvSpPr>
          <p:nvPr/>
        </p:nvSpPr>
        <p:spPr bwMode="auto">
          <a:xfrm rot="16200000" flipH="1">
            <a:off x="8686731" y="2012117"/>
            <a:ext cx="0" cy="456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61" name="Line 37"/>
          <p:cNvSpPr>
            <a:spLocks noChangeShapeType="1"/>
          </p:cNvSpPr>
          <p:nvPr/>
        </p:nvSpPr>
        <p:spPr bwMode="auto">
          <a:xfrm rot="16200000" flipH="1">
            <a:off x="8229462" y="2164047"/>
            <a:ext cx="0" cy="457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62" name="Line 38"/>
          <p:cNvSpPr>
            <a:spLocks noChangeShapeType="1"/>
          </p:cNvSpPr>
          <p:nvPr/>
        </p:nvSpPr>
        <p:spPr bwMode="auto">
          <a:xfrm rot="16200000" flipH="1">
            <a:off x="7772192" y="2315925"/>
            <a:ext cx="0" cy="45657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63" name="Line 39"/>
          <p:cNvSpPr>
            <a:spLocks noChangeShapeType="1"/>
          </p:cNvSpPr>
          <p:nvPr/>
        </p:nvSpPr>
        <p:spPr bwMode="auto">
          <a:xfrm rot="16200000" flipH="1">
            <a:off x="7314923" y="2467856"/>
            <a:ext cx="0" cy="457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64" name="Line 40"/>
          <p:cNvSpPr>
            <a:spLocks noChangeShapeType="1"/>
          </p:cNvSpPr>
          <p:nvPr/>
        </p:nvSpPr>
        <p:spPr bwMode="auto">
          <a:xfrm flipH="1">
            <a:off x="8458443" y="2240405"/>
            <a:ext cx="0" cy="15262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65" name="Line 41"/>
          <p:cNvSpPr>
            <a:spLocks noChangeShapeType="1"/>
          </p:cNvSpPr>
          <p:nvPr/>
        </p:nvSpPr>
        <p:spPr bwMode="auto">
          <a:xfrm flipH="1">
            <a:off x="8000480" y="2393028"/>
            <a:ext cx="0" cy="15118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66" name="Line 42"/>
          <p:cNvSpPr>
            <a:spLocks noChangeShapeType="1"/>
          </p:cNvSpPr>
          <p:nvPr/>
        </p:nvSpPr>
        <p:spPr bwMode="auto">
          <a:xfrm flipH="1">
            <a:off x="7543904" y="2544214"/>
            <a:ext cx="0" cy="15262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67" name="Line 43"/>
          <p:cNvSpPr>
            <a:spLocks noChangeShapeType="1"/>
          </p:cNvSpPr>
          <p:nvPr/>
        </p:nvSpPr>
        <p:spPr bwMode="auto">
          <a:xfrm>
            <a:off x="7085940" y="3916389"/>
            <a:ext cx="1067194" cy="106692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68" name="Line 44"/>
          <p:cNvSpPr>
            <a:spLocks noChangeShapeType="1"/>
          </p:cNvSpPr>
          <p:nvPr/>
        </p:nvSpPr>
        <p:spPr bwMode="auto">
          <a:xfrm>
            <a:off x="5029269" y="3992701"/>
            <a:ext cx="0" cy="221016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7869" name="Line 45"/>
          <p:cNvSpPr>
            <a:spLocks noChangeShapeType="1"/>
          </p:cNvSpPr>
          <p:nvPr/>
        </p:nvSpPr>
        <p:spPr bwMode="auto">
          <a:xfrm>
            <a:off x="7085940" y="3992701"/>
            <a:ext cx="0" cy="221016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lIns="81190" tIns="40595" rIns="81190" bIns="40595" anchor="ctr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77870" name="AutoShape 46"/>
          <p:cNvCxnSpPr>
            <a:cxnSpLocks noChangeShapeType="1"/>
          </p:cNvCxnSpPr>
          <p:nvPr/>
        </p:nvCxnSpPr>
        <p:spPr bwMode="auto">
          <a:xfrm flipV="1">
            <a:off x="1798546" y="2515416"/>
            <a:ext cx="2930965" cy="1174917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7871" name="AutoShape 47"/>
          <p:cNvCxnSpPr>
            <a:cxnSpLocks noChangeShapeType="1"/>
          </p:cNvCxnSpPr>
          <p:nvPr/>
        </p:nvCxnSpPr>
        <p:spPr bwMode="auto">
          <a:xfrm flipV="1">
            <a:off x="4662899" y="1824289"/>
            <a:ext cx="3064190" cy="691127"/>
          </a:xfrm>
          <a:prstGeom prst="curvedConnector3">
            <a:avLst>
              <a:gd name="adj1" fmla="val 49275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7872" name="AutoShape 48"/>
          <p:cNvCxnSpPr>
            <a:cxnSpLocks noChangeShapeType="1"/>
          </p:cNvCxnSpPr>
          <p:nvPr/>
        </p:nvCxnSpPr>
        <p:spPr bwMode="auto">
          <a:xfrm rot="10800000" flipV="1">
            <a:off x="399677" y="3732088"/>
            <a:ext cx="1398870" cy="760240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77873" name="Text Box 49"/>
          <p:cNvSpPr txBox="1">
            <a:spLocks noChangeArrowheads="1"/>
          </p:cNvSpPr>
          <p:nvPr/>
        </p:nvSpPr>
        <p:spPr bwMode="auto">
          <a:xfrm>
            <a:off x="1364516" y="5275606"/>
            <a:ext cx="3152326" cy="400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8" tIns="45714" rIns="91428" bIns="45714">
            <a:prstTxWarp prst="textNoShape">
              <a:avLst/>
            </a:prstTxWarp>
            <a:spAutoFit/>
          </a:bodyPr>
          <a:lstStyle/>
          <a:p>
            <a:pPr algn="ctr" defTabSz="914793" eaLnBrk="0" hangingPunct="0"/>
            <a:r>
              <a:rPr lang="en-GB" sz="2000" b="1" dirty="0"/>
              <a:t>Phase 1 incremental change</a:t>
            </a:r>
          </a:p>
        </p:txBody>
      </p:sp>
      <p:sp>
        <p:nvSpPr>
          <p:cNvPr id="77874" name="Text Box 50"/>
          <p:cNvSpPr txBox="1">
            <a:spLocks noChangeArrowheads="1"/>
          </p:cNvSpPr>
          <p:nvPr/>
        </p:nvSpPr>
        <p:spPr bwMode="auto">
          <a:xfrm>
            <a:off x="2955945" y="4418897"/>
            <a:ext cx="335840" cy="457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8" tIns="45714" rIns="91428" bIns="45714">
            <a:prstTxWarp prst="textNoShape">
              <a:avLst/>
            </a:prstTxWarp>
            <a:spAutoFit/>
          </a:bodyPr>
          <a:lstStyle/>
          <a:p>
            <a:pPr algn="ctr" defTabSz="914793" eaLnBrk="0" hangingPunct="0"/>
            <a:r>
              <a:rPr lang="en-GB" sz="2400" b="1" dirty="0">
                <a:latin typeface="Times New Roman" pitchFamily="-86" charset="0"/>
              </a:rPr>
              <a:t>1</a:t>
            </a:r>
          </a:p>
        </p:txBody>
      </p:sp>
      <p:sp>
        <p:nvSpPr>
          <p:cNvPr id="77875" name="Text Box 51"/>
          <p:cNvSpPr txBox="1">
            <a:spLocks noChangeArrowheads="1"/>
          </p:cNvSpPr>
          <p:nvPr/>
        </p:nvSpPr>
        <p:spPr bwMode="auto">
          <a:xfrm>
            <a:off x="5850871" y="4038776"/>
            <a:ext cx="338530" cy="461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8" tIns="45714" rIns="91428" bIns="45714">
            <a:prstTxWarp prst="textNoShape">
              <a:avLst/>
            </a:prstTxWarp>
            <a:spAutoFit/>
          </a:bodyPr>
          <a:lstStyle/>
          <a:p>
            <a:pPr algn="ctr" defTabSz="914793" eaLnBrk="0" hangingPunct="0"/>
            <a:r>
              <a:rPr lang="en-GB" sz="2400" b="1" dirty="0">
                <a:latin typeface="Times New Roman" pitchFamily="-86" charset="0"/>
              </a:rPr>
              <a:t>2</a:t>
            </a:r>
          </a:p>
        </p:txBody>
      </p:sp>
      <p:sp>
        <p:nvSpPr>
          <p:cNvPr id="77876" name="Text Box 52"/>
          <p:cNvSpPr txBox="1">
            <a:spLocks noChangeArrowheads="1"/>
          </p:cNvSpPr>
          <p:nvPr/>
        </p:nvSpPr>
        <p:spPr bwMode="auto">
          <a:xfrm>
            <a:off x="5259787" y="5222332"/>
            <a:ext cx="1462410" cy="400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8" tIns="45714" rIns="91428" bIns="45714">
            <a:prstTxWarp prst="textNoShape">
              <a:avLst/>
            </a:prstTxWarp>
            <a:spAutoFit/>
          </a:bodyPr>
          <a:lstStyle/>
          <a:p>
            <a:pPr algn="ctr" defTabSz="914793" eaLnBrk="0" hangingPunct="0"/>
            <a:r>
              <a:rPr lang="en-GB" sz="2000" b="1" dirty="0"/>
              <a:t>Phase 2 flux</a:t>
            </a:r>
          </a:p>
        </p:txBody>
      </p:sp>
      <p:sp>
        <p:nvSpPr>
          <p:cNvPr id="266293" name="Text Box 53"/>
          <p:cNvSpPr txBox="1">
            <a:spLocks noChangeArrowheads="1"/>
          </p:cNvSpPr>
          <p:nvPr/>
        </p:nvSpPr>
        <p:spPr bwMode="auto">
          <a:xfrm>
            <a:off x="7041273" y="5203613"/>
            <a:ext cx="2147394" cy="923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dir="10800000" algn="ctr" rotWithShape="0">
              <a:schemeClr val="bg2"/>
            </a:outerShdw>
          </a:effectLst>
        </p:spPr>
        <p:txBody>
          <a:bodyPr wrap="none" lIns="91428" tIns="45714" rIns="91428" bIns="45714">
            <a:spAutoFit/>
          </a:bodyPr>
          <a:lstStyle/>
          <a:p>
            <a:pPr algn="ctr" defTabSz="914793" eaLnBrk="0" hangingPunct="0">
              <a:defRPr/>
            </a:pPr>
            <a:r>
              <a:rPr lang="en-GB" b="1" dirty="0">
                <a:latin typeface="Arial" pitchFamily="34" charset="0"/>
              </a:rPr>
              <a:t>Phase 3/4</a:t>
            </a:r>
          </a:p>
          <a:p>
            <a:pPr algn="ctr" defTabSz="914793" eaLnBrk="0" hangingPunct="0">
              <a:defRPr/>
            </a:pPr>
            <a:r>
              <a:rPr lang="en-GB" b="1" dirty="0">
                <a:latin typeface="Arial" pitchFamily="34" charset="0"/>
              </a:rPr>
              <a:t>transformational</a:t>
            </a:r>
          </a:p>
          <a:p>
            <a:pPr algn="ctr" defTabSz="914793" eaLnBrk="0" hangingPunct="0">
              <a:defRPr/>
            </a:pPr>
            <a:r>
              <a:rPr lang="en-GB" b="1" dirty="0">
                <a:latin typeface="Arial" pitchFamily="34" charset="0"/>
              </a:rPr>
              <a:t>change or demise</a:t>
            </a:r>
          </a:p>
        </p:txBody>
      </p:sp>
      <p:sp>
        <p:nvSpPr>
          <p:cNvPr id="77878" name="Text Box 54"/>
          <p:cNvSpPr txBox="1">
            <a:spLocks noChangeArrowheads="1"/>
          </p:cNvSpPr>
          <p:nvPr/>
        </p:nvSpPr>
        <p:spPr bwMode="auto">
          <a:xfrm>
            <a:off x="3563787" y="6237425"/>
            <a:ext cx="896498" cy="397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8" tIns="45714" rIns="91428" bIns="45714">
            <a:prstTxWarp prst="textNoShape">
              <a:avLst/>
            </a:prstTxWarp>
            <a:spAutoFit/>
          </a:bodyPr>
          <a:lstStyle/>
          <a:p>
            <a:pPr algn="ctr" defTabSz="914793" eaLnBrk="0" hangingPunct="0"/>
            <a:r>
              <a:rPr lang="en-GB" sz="2000" b="1" i="1" dirty="0"/>
              <a:t>TIME</a:t>
            </a:r>
          </a:p>
        </p:txBody>
      </p:sp>
      <p:sp>
        <p:nvSpPr>
          <p:cNvPr id="77879" name="Text Box 55"/>
          <p:cNvSpPr txBox="1">
            <a:spLocks noChangeArrowheads="1"/>
          </p:cNvSpPr>
          <p:nvPr/>
        </p:nvSpPr>
        <p:spPr bwMode="auto">
          <a:xfrm>
            <a:off x="7526600" y="3958145"/>
            <a:ext cx="338530" cy="461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8" tIns="45714" rIns="91428" bIns="45714">
            <a:prstTxWarp prst="textNoShape">
              <a:avLst/>
            </a:prstTxWarp>
            <a:spAutoFit/>
          </a:bodyPr>
          <a:lstStyle/>
          <a:p>
            <a:pPr algn="ctr" defTabSz="914793" eaLnBrk="0" hangingPunct="0"/>
            <a:r>
              <a:rPr lang="en-GB" sz="2400" b="1" dirty="0">
                <a:latin typeface="Times New Roman" pitchFamily="-86" charset="0"/>
              </a:rPr>
              <a:t>4</a:t>
            </a:r>
          </a:p>
        </p:txBody>
      </p:sp>
      <p:sp>
        <p:nvSpPr>
          <p:cNvPr id="77880" name="Text Box 56"/>
          <p:cNvSpPr txBox="1">
            <a:spLocks noChangeArrowheads="1"/>
          </p:cNvSpPr>
          <p:nvPr/>
        </p:nvSpPr>
        <p:spPr bwMode="auto">
          <a:xfrm>
            <a:off x="7092880" y="2731394"/>
            <a:ext cx="337227" cy="457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8" tIns="45714" rIns="91428" bIns="45714">
            <a:prstTxWarp prst="textNoShape">
              <a:avLst/>
            </a:prstTxWarp>
            <a:spAutoFit/>
          </a:bodyPr>
          <a:lstStyle/>
          <a:p>
            <a:pPr algn="ctr" defTabSz="914793" eaLnBrk="0" hangingPunct="0"/>
            <a:r>
              <a:rPr lang="en-GB" sz="2400" b="1" dirty="0">
                <a:latin typeface="Times New Roman" pitchFamily="-86" charset="0"/>
              </a:rPr>
              <a:t>3</a:t>
            </a:r>
          </a:p>
        </p:txBody>
      </p:sp>
      <p:sp>
        <p:nvSpPr>
          <p:cNvPr id="77881" name="Text Box 57"/>
          <p:cNvSpPr txBox="1">
            <a:spLocks noChangeArrowheads="1"/>
          </p:cNvSpPr>
          <p:nvPr/>
        </p:nvSpPr>
        <p:spPr bwMode="auto">
          <a:xfrm>
            <a:off x="7816712" y="2555732"/>
            <a:ext cx="1111378" cy="707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8" tIns="45714" rIns="91428" bIns="45714">
            <a:prstTxWarp prst="textNoShape">
              <a:avLst/>
            </a:prstTxWarp>
            <a:spAutoFit/>
          </a:bodyPr>
          <a:lstStyle/>
          <a:p>
            <a:pPr algn="ctr" defTabSz="914793" eaLnBrk="0" hangingPunct="0"/>
            <a:r>
              <a:rPr lang="en-GB" sz="2000" b="1" dirty="0"/>
              <a:t>Strategic</a:t>
            </a:r>
          </a:p>
          <a:p>
            <a:pPr algn="ctr" defTabSz="914793" eaLnBrk="0" hangingPunct="0"/>
            <a:r>
              <a:rPr lang="en-GB" sz="2000" b="1" dirty="0"/>
              <a:t>change</a:t>
            </a:r>
          </a:p>
        </p:txBody>
      </p:sp>
      <p:sp>
        <p:nvSpPr>
          <p:cNvPr id="77882" name="Text Box 58"/>
          <p:cNvSpPr txBox="1">
            <a:spLocks noChangeArrowheads="1"/>
          </p:cNvSpPr>
          <p:nvPr/>
        </p:nvSpPr>
        <p:spPr bwMode="auto">
          <a:xfrm>
            <a:off x="2104141" y="1992751"/>
            <a:ext cx="2557086" cy="400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8" tIns="45714" rIns="91428" bIns="45714">
            <a:prstTxWarp prst="textNoShape">
              <a:avLst/>
            </a:prstTxWarp>
            <a:spAutoFit/>
          </a:bodyPr>
          <a:lstStyle/>
          <a:p>
            <a:pPr algn="ctr" defTabSz="914793" eaLnBrk="0" hangingPunct="0"/>
            <a:r>
              <a:rPr lang="en-GB" sz="2000" b="1" dirty="0"/>
              <a:t>Environmental change</a:t>
            </a:r>
          </a:p>
        </p:txBody>
      </p:sp>
      <p:sp>
        <p:nvSpPr>
          <p:cNvPr id="266299" name="Rectangle 59"/>
          <p:cNvSpPr>
            <a:spLocks noChangeArrowheads="1"/>
          </p:cNvSpPr>
          <p:nvPr/>
        </p:nvSpPr>
        <p:spPr bwMode="auto">
          <a:xfrm>
            <a:off x="1371114" y="359963"/>
            <a:ext cx="7772886" cy="914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8" tIns="45714" rIns="91428" bIns="45714" anchor="ctr"/>
          <a:lstStyle/>
          <a:p>
            <a:pPr defTabSz="707590">
              <a:lnSpc>
                <a:spcPct val="50000"/>
              </a:lnSpc>
              <a:defRPr/>
            </a:pPr>
            <a:endParaRPr lang="en-GB" sz="36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24756"/>
            <a:ext cx="8226685" cy="293729"/>
          </a:xfrm>
        </p:spPr>
        <p:txBody>
          <a:bodyPr>
            <a:normAutofit fontScale="90000"/>
          </a:bodyPr>
          <a:lstStyle/>
          <a:p>
            <a:pPr algn="ctr" eaLnBrk="1" hangingPunct="1">
              <a:lnSpc>
                <a:spcPct val="40000"/>
              </a:lnSpc>
            </a:pPr>
            <a:r>
              <a:rPr lang="en-GB" sz="3600" b="1" dirty="0">
                <a:ea typeface="ＭＳ Ｐゴシック" pitchFamily="-86" charset="-128"/>
                <a:cs typeface="ＭＳ Ｐゴシック" pitchFamily="-86" charset="-128"/>
              </a:rPr>
              <a:t>Possible sources of mobility barriers</a:t>
            </a:r>
          </a:p>
        </p:txBody>
      </p:sp>
      <p:sp>
        <p:nvSpPr>
          <p:cNvPr id="45059" name="Text Box 4"/>
          <p:cNvSpPr txBox="1">
            <a:spLocks noChangeArrowheads="1"/>
          </p:cNvSpPr>
          <p:nvPr/>
        </p:nvSpPr>
        <p:spPr bwMode="auto">
          <a:xfrm>
            <a:off x="6498916" y="6368451"/>
            <a:ext cx="2645085" cy="358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190" tIns="40595" rIns="81190" bIns="40595">
            <a:prstTxWarp prst="textNoShape">
              <a:avLst/>
            </a:prstTxWarp>
            <a:spAutoFit/>
          </a:bodyPr>
          <a:lstStyle/>
          <a:p>
            <a:pPr defTabSz="1350341">
              <a:spcBef>
                <a:spcPct val="50000"/>
              </a:spcBef>
            </a:pPr>
            <a:r>
              <a:rPr lang="en-GB" b="1" dirty="0">
                <a:solidFill>
                  <a:schemeClr val="tx1"/>
                </a:solidFill>
              </a:rPr>
              <a:t>(Caves &amp; Porter, 1977)</a:t>
            </a:r>
            <a:endParaRPr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227333" name="Group 5"/>
          <p:cNvGraphicFramePr>
            <a:graphicFrameLocks noGrp="1"/>
          </p:cNvGraphicFramePr>
          <p:nvPr>
            <p:ph sz="half" idx="2"/>
          </p:nvPr>
        </p:nvGraphicFramePr>
        <p:xfrm>
          <a:off x="668904" y="947421"/>
          <a:ext cx="7489781" cy="5473329"/>
        </p:xfrm>
        <a:graphic>
          <a:graphicData uri="http://schemas.openxmlformats.org/drawingml/2006/table">
            <a:tbl>
              <a:tblPr/>
              <a:tblGrid>
                <a:gridCol w="24549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11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36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5703">
                <a:tc>
                  <a:txBody>
                    <a:bodyPr/>
                    <a:lstStyle/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  <a:t>Market-related </a:t>
                      </a:r>
                    </a:p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0" charset="0"/>
                      </a:endParaRPr>
                    </a:p>
                  </a:txBody>
                  <a:tcPr marL="79935" marR="79935" marT="41468" marB="414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  <a:t>Industry supply characteristics</a:t>
                      </a:r>
                      <a:endParaRPr kumimoji="0" lang="en-US" sz="15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0" charset="0"/>
                      </a:endParaRPr>
                    </a:p>
                  </a:txBody>
                  <a:tcPr marL="79935" marR="79935" marT="41468" marB="41468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  <a:t>Characteristics of firms</a:t>
                      </a:r>
                      <a:endParaRPr kumimoji="0" lang="en-US" sz="15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0" charset="0"/>
                      </a:endParaRPr>
                    </a:p>
                  </a:txBody>
                  <a:tcPr marL="79935" marR="79935" marT="41468" marB="41468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7578">
                <a:tc>
                  <a:txBody>
                    <a:bodyPr/>
                    <a:lstStyle/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  <a:t>Product line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0" charset="0"/>
                      </a:endParaRPr>
                    </a:p>
                  </a:txBody>
                  <a:tcPr marL="79935" marR="79935" marT="41468" marB="414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  <a:t>Economies of scale</a:t>
                      </a:r>
                    </a:p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B870F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en-GB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  <a:t> production</a:t>
                      </a:r>
                    </a:p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B870F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en-GB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  <a:t> marketing</a:t>
                      </a:r>
                    </a:p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B870F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en-GB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  <a:t> administration</a:t>
                      </a:r>
                    </a:p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0" charset="0"/>
                      </a:endParaRPr>
                    </a:p>
                  </a:txBody>
                  <a:tcPr marL="79935" marR="79935" marT="41468" marB="41468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  <a:t>Ownership (e.g. public,</a:t>
                      </a:r>
                      <a:b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</a:b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  <a:t>private, state-owned)</a:t>
                      </a:r>
                    </a:p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0" charset="0"/>
                      </a:endParaRPr>
                    </a:p>
                  </a:txBody>
                  <a:tcPr marL="79935" marR="79935" marT="41468" marB="41468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0650">
                <a:tc>
                  <a:txBody>
                    <a:bodyPr/>
                    <a:lstStyle/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  <a:t>User technologies </a:t>
                      </a:r>
                    </a:p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None/>
                        <a:tabLst/>
                      </a:pPr>
                      <a:endParaRPr kumimoji="0" lang="en-GB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0" charset="0"/>
                      </a:endParaRPr>
                    </a:p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  <a:t>Market segmentation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0" charset="0"/>
                      </a:endParaRPr>
                    </a:p>
                  </a:txBody>
                  <a:tcPr marL="79935" marR="79935" marT="41468" marB="414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  <a:t>Manufacturing process</a:t>
                      </a:r>
                    </a:p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None/>
                        <a:tabLst/>
                      </a:pPr>
                      <a:b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</a:b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  <a:t> R&amp;D capability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0" charset="0"/>
                      </a:endParaRPr>
                    </a:p>
                  </a:txBody>
                  <a:tcPr marL="79935" marR="79935" marT="41468" marB="41468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  <a:t>Organisation structure</a:t>
                      </a:r>
                      <a:b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</a:br>
                      <a:endParaRPr kumimoji="0" lang="en-GB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0" charset="0"/>
                      </a:endParaRPr>
                    </a:p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  <a:t>Control systems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0" charset="0"/>
                      </a:endParaRPr>
                    </a:p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0" charset="0"/>
                      </a:endParaRPr>
                    </a:p>
                  </a:txBody>
                  <a:tcPr marL="79935" marR="79935" marT="41468" marB="41468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0259">
                <a:tc>
                  <a:txBody>
                    <a:bodyPr/>
                    <a:lstStyle/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  <a:t>Distribution channels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0" charset="0"/>
                      </a:endParaRPr>
                    </a:p>
                  </a:txBody>
                  <a:tcPr marL="79935" marR="79935" marT="41468" marB="414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  <a:t>Marketing and distribution systems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0" charset="0"/>
                      </a:endParaRPr>
                    </a:p>
                  </a:txBody>
                  <a:tcPr marL="79935" marR="79935" marT="41468" marB="41468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  <a:t>Management skills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0" charset="0"/>
                      </a:endParaRPr>
                    </a:p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0" charset="0"/>
                      </a:endParaRPr>
                    </a:p>
                  </a:txBody>
                  <a:tcPr marL="79935" marR="79935" marT="41468" marB="41468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4304">
                <a:tc>
                  <a:txBody>
                    <a:bodyPr/>
                    <a:lstStyle/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  <a:t>Brand names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0" charset="0"/>
                      </a:endParaRPr>
                    </a:p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0" charset="0"/>
                      </a:endParaRPr>
                    </a:p>
                  </a:txBody>
                  <a:tcPr marL="79935" marR="79935" marT="41468" marB="414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None/>
                        <a:tabLst/>
                      </a:pPr>
                      <a:endParaRPr kumimoji="0" lang="en-GB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0" charset="0"/>
                      </a:endParaRPr>
                    </a:p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0" charset="0"/>
                      </a:endParaRPr>
                    </a:p>
                  </a:txBody>
                  <a:tcPr marL="79935" marR="79935" marT="41468" marB="41468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  <a:t>Boundaries of firms:</a:t>
                      </a:r>
                    </a:p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  <a:t> diversification</a:t>
                      </a:r>
                    </a:p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  <a:t> vertical integration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0" charset="0"/>
                      </a:endParaRPr>
                    </a:p>
                  </a:txBody>
                  <a:tcPr marL="79935" marR="79935" marT="41468" marB="41468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929">
                <a:tc>
                  <a:txBody>
                    <a:bodyPr/>
                    <a:lstStyle/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  <a:t>Geographic coverage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0" charset="0"/>
                      </a:endParaRPr>
                    </a:p>
                  </a:txBody>
                  <a:tcPr marL="79935" marR="79935" marT="41468" marB="414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None/>
                        <a:tabLst/>
                      </a:pPr>
                      <a:endParaRPr kumimoji="0" lang="en-GB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0" charset="0"/>
                      </a:endParaRPr>
                    </a:p>
                  </a:txBody>
                  <a:tcPr marL="79935" marR="79935" marT="41468" marB="41468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  <a:t>Firm size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0" charset="0"/>
                      </a:endParaRPr>
                    </a:p>
                  </a:txBody>
                  <a:tcPr marL="79935" marR="79935" marT="41468" marB="41468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20342">
                <a:tc>
                  <a:txBody>
                    <a:bodyPr/>
                    <a:lstStyle/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  <a:t>Selling systems</a:t>
                      </a: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0" charset="0"/>
                      </a:endParaRPr>
                    </a:p>
                  </a:txBody>
                  <a:tcPr marL="79935" marR="79935" marT="41468" marB="414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None/>
                        <a:tabLst/>
                      </a:pPr>
                      <a:endParaRPr kumimoji="0" lang="en-GB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0" charset="0"/>
                      </a:endParaRPr>
                    </a:p>
                  </a:txBody>
                  <a:tcPr marL="79935" marR="79935" marT="41468" marB="41468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  <a:t>Relationships with influence groups</a:t>
                      </a:r>
                    </a:p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en-GB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  <a:t>know-how, </a:t>
                      </a:r>
                    </a:p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en-GB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  <a:t>skills </a:t>
                      </a:r>
                    </a:p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en-GB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  <a:t>expertise </a:t>
                      </a:r>
                    </a:p>
                    <a:p>
                      <a:pPr marL="0" marR="0" lvl="0" indent="0" algn="l" defTabSz="79692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FAA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en-GB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0" charset="0"/>
                        </a:rPr>
                        <a:t>routines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0" charset="0"/>
                      </a:endParaRPr>
                    </a:p>
                  </a:txBody>
                  <a:tcPr marL="79935" marR="79935" marT="41468" marB="41468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err="1"/>
              <a:t>PESTEL</a:t>
            </a:r>
            <a:r>
              <a:rPr lang="en-US" dirty="0"/>
              <a:t> Analysis</a:t>
            </a:r>
          </a:p>
        </p:txBody>
      </p:sp>
      <p:grpSp>
        <p:nvGrpSpPr>
          <p:cNvPr id="3" name="Group 15"/>
          <p:cNvGrpSpPr/>
          <p:nvPr/>
        </p:nvGrpSpPr>
        <p:grpSpPr>
          <a:xfrm>
            <a:off x="3150682" y="1642411"/>
            <a:ext cx="4300027" cy="3958770"/>
            <a:chOff x="2573170" y="1823336"/>
            <a:chExt cx="4300027" cy="3958770"/>
          </a:xfrm>
        </p:grpSpPr>
        <p:sp>
          <p:nvSpPr>
            <p:cNvPr id="4" name="Isosceles Triangle 3"/>
            <p:cNvSpPr/>
            <p:nvPr/>
          </p:nvSpPr>
          <p:spPr>
            <a:xfrm>
              <a:off x="3288851" y="3800906"/>
              <a:ext cx="2298192" cy="1981200"/>
            </a:xfrm>
            <a:prstGeom prst="triangle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50000">
                  <a:schemeClr val="tx1">
                    <a:lumMod val="75000"/>
                    <a:lumOff val="2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itchFamily="34" charset="0"/>
              </a:endParaRPr>
            </a:p>
          </p:txBody>
        </p:sp>
        <p:sp>
          <p:nvSpPr>
            <p:cNvPr id="5" name="Isosceles Triangle 4"/>
            <p:cNvSpPr/>
            <p:nvPr/>
          </p:nvSpPr>
          <p:spPr>
            <a:xfrm rot="3600000">
              <a:off x="2414674" y="3304689"/>
              <a:ext cx="2298192" cy="1981200"/>
            </a:xfrm>
            <a:prstGeom prst="triangle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50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itchFamily="34" charset="0"/>
              </a:endParaRPr>
            </a:p>
          </p:txBody>
        </p:sp>
        <p:sp>
          <p:nvSpPr>
            <p:cNvPr id="6" name="Isosceles Triangle 5"/>
            <p:cNvSpPr/>
            <p:nvPr/>
          </p:nvSpPr>
          <p:spPr>
            <a:xfrm rot="7201166">
              <a:off x="2423079" y="2309701"/>
              <a:ext cx="2298192" cy="1981200"/>
            </a:xfrm>
            <a:prstGeom prst="triangle">
              <a:avLst/>
            </a:prstGeom>
            <a:gradFill flip="none" rotWithShape="1">
              <a:gsLst>
                <a:gs pos="0">
                  <a:schemeClr val="bg2">
                    <a:lumMod val="25000"/>
                  </a:schemeClr>
                </a:gs>
                <a:gs pos="50000">
                  <a:schemeClr val="bg2">
                    <a:lumMod val="50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itchFamily="34" charset="0"/>
              </a:endParaRPr>
            </a:p>
          </p:txBody>
        </p:sp>
        <p:sp>
          <p:nvSpPr>
            <p:cNvPr id="11" name="Isosceles Triangle 10"/>
            <p:cNvSpPr/>
            <p:nvPr/>
          </p:nvSpPr>
          <p:spPr>
            <a:xfrm flipV="1">
              <a:off x="3292481" y="1823336"/>
              <a:ext cx="2298192" cy="1981200"/>
            </a:xfrm>
            <a:prstGeom prst="triangle">
              <a:avLst/>
            </a:prstGeom>
            <a:gradFill>
              <a:gsLst>
                <a:gs pos="0">
                  <a:schemeClr val="accent6">
                    <a:lumMod val="50000"/>
                  </a:schemeClr>
                </a:gs>
                <a:gs pos="50000">
                  <a:schemeClr val="accent6">
                    <a:lumMod val="75000"/>
                  </a:schemeClr>
                </a:gs>
                <a:gs pos="100000">
                  <a:schemeClr val="bg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itchFamily="34" charset="0"/>
              </a:endParaRPr>
            </a:p>
          </p:txBody>
        </p:sp>
        <p:sp>
          <p:nvSpPr>
            <p:cNvPr id="13" name="Isosceles Triangle 12"/>
            <p:cNvSpPr/>
            <p:nvPr/>
          </p:nvSpPr>
          <p:spPr>
            <a:xfrm rot="7201166">
              <a:off x="4733501" y="2308763"/>
              <a:ext cx="2298192" cy="1981200"/>
            </a:xfrm>
            <a:prstGeom prst="triangle">
              <a:avLst/>
            </a:prstGeom>
            <a:gradFill>
              <a:gsLst>
                <a:gs pos="0">
                  <a:schemeClr val="accent5">
                    <a:lumMod val="75000"/>
                  </a:schemeClr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lin ang="12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itchFamily="34" charset="0"/>
              </a:endParaRPr>
            </a:p>
          </p:txBody>
        </p:sp>
        <p:sp>
          <p:nvSpPr>
            <p:cNvPr id="15" name="Isosceles Triangle 14"/>
            <p:cNvSpPr/>
            <p:nvPr/>
          </p:nvSpPr>
          <p:spPr>
            <a:xfrm rot="3600000">
              <a:off x="4733332" y="3310153"/>
              <a:ext cx="2298192" cy="1981200"/>
            </a:xfrm>
            <a:prstGeom prst="triangle">
              <a:avLst/>
            </a:prstGeom>
            <a:gradFill flip="none" rotWithShape="1">
              <a:gsLst>
                <a:gs pos="0">
                  <a:schemeClr val="accent3">
                    <a:lumMod val="75000"/>
                  </a:schemeClr>
                </a:gs>
                <a:gs pos="50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itchFamily="34" charset="0"/>
              </a:endParaRPr>
            </a:p>
          </p:txBody>
        </p:sp>
      </p:grpSp>
      <p:sp>
        <p:nvSpPr>
          <p:cNvPr id="17" name="Chevron 16"/>
          <p:cNvSpPr/>
          <p:nvPr/>
        </p:nvSpPr>
        <p:spPr>
          <a:xfrm rot="19801500">
            <a:off x="6269499" y="2515889"/>
            <a:ext cx="609600" cy="685800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8" name="Chevron 17"/>
          <p:cNvSpPr/>
          <p:nvPr/>
        </p:nvSpPr>
        <p:spPr>
          <a:xfrm rot="13197615">
            <a:off x="3154078" y="2525159"/>
            <a:ext cx="609600" cy="685800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9" name="Chevron 18"/>
          <p:cNvSpPr/>
          <p:nvPr/>
        </p:nvSpPr>
        <p:spPr>
          <a:xfrm rot="8693228">
            <a:off x="3181836" y="4137555"/>
            <a:ext cx="609600" cy="685800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0" name="Chevron 19"/>
          <p:cNvSpPr/>
          <p:nvPr/>
        </p:nvSpPr>
        <p:spPr>
          <a:xfrm rot="5400000">
            <a:off x="4651127" y="5016601"/>
            <a:ext cx="609600" cy="685800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1" name="Chevron 20"/>
          <p:cNvSpPr/>
          <p:nvPr/>
        </p:nvSpPr>
        <p:spPr>
          <a:xfrm rot="2154999">
            <a:off x="6209002" y="4122355"/>
            <a:ext cx="609600" cy="685800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2" name="Chevron 21"/>
          <p:cNvSpPr/>
          <p:nvPr/>
        </p:nvSpPr>
        <p:spPr>
          <a:xfrm rot="16421170">
            <a:off x="4670014" y="1620306"/>
            <a:ext cx="609600" cy="685800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06512" y="1118940"/>
            <a:ext cx="19394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itchFamily="34" charset="0"/>
              </a:rPr>
              <a:t>Your text here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978312" y="2409875"/>
            <a:ext cx="19394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itchFamily="34" charset="0"/>
              </a:rPr>
              <a:t>Your text here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25912" y="4547940"/>
            <a:ext cx="19394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itchFamily="34" charset="0"/>
              </a:rPr>
              <a:t>Your text here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930312" y="5690940"/>
            <a:ext cx="19394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itchFamily="34" charset="0"/>
              </a:rPr>
              <a:t>Your text here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87112" y="4471740"/>
            <a:ext cx="19394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itchFamily="34" charset="0"/>
              </a:rPr>
              <a:t>Your text here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87112" y="2338140"/>
            <a:ext cx="19394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itchFamily="34" charset="0"/>
              </a:rPr>
              <a:t>Your text here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95800" y="2286000"/>
            <a:ext cx="915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Political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334000" y="2895600"/>
            <a:ext cx="1090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Economic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562600" y="3962400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Social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267200" y="4648200"/>
            <a:ext cx="14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Technological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124200" y="3657600"/>
            <a:ext cx="1549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Environmental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581400" y="2895600"/>
            <a:ext cx="666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Legal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Franklin Gothic Medium Cond" pitchFamily="34" charset="0"/>
              </a:rPr>
              <a:t>Porter’s five forces model</a:t>
            </a:r>
          </a:p>
        </p:txBody>
      </p:sp>
      <p:sp>
        <p:nvSpPr>
          <p:cNvPr id="3" name="Quad Arrow Callout 2"/>
          <p:cNvSpPr/>
          <p:nvPr/>
        </p:nvSpPr>
        <p:spPr>
          <a:xfrm>
            <a:off x="2884714" y="2394858"/>
            <a:ext cx="2743200" cy="2743200"/>
          </a:xfrm>
          <a:prstGeom prst="quadArrowCallout">
            <a:avLst>
              <a:gd name="adj1" fmla="val 21950"/>
              <a:gd name="adj2" fmla="val 10975"/>
              <a:gd name="adj3" fmla="val 17325"/>
              <a:gd name="adj4" fmla="val 48123"/>
            </a:avLst>
          </a:prstGeom>
          <a:gradFill flip="none" rotWithShape="1">
            <a:gsLst>
              <a:gs pos="0">
                <a:schemeClr val="accent3">
                  <a:lumMod val="50000"/>
                  <a:shade val="30000"/>
                  <a:satMod val="115000"/>
                </a:schemeClr>
              </a:gs>
              <a:gs pos="50000">
                <a:schemeClr val="accent3">
                  <a:lumMod val="50000"/>
                  <a:shade val="67500"/>
                  <a:satMod val="115000"/>
                </a:schemeClr>
              </a:gs>
              <a:gs pos="100000">
                <a:schemeClr val="accent3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solidFill>
              <a:schemeClr val="bg1"/>
            </a:solidFill>
          </a:ln>
          <a:effectLst>
            <a:outerShdw blurRad="63500" sx="104000" sy="104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 7"/>
          <p:cNvSpPr>
            <a:spLocks/>
          </p:cNvSpPr>
          <p:nvPr/>
        </p:nvSpPr>
        <p:spPr bwMode="auto">
          <a:xfrm>
            <a:off x="990600" y="1447800"/>
            <a:ext cx="2570163" cy="1589088"/>
          </a:xfrm>
          <a:custGeom>
            <a:avLst/>
            <a:gdLst/>
            <a:ahLst/>
            <a:cxnLst>
              <a:cxn ang="0">
                <a:pos x="1817" y="1003"/>
              </a:cxn>
              <a:cxn ang="0">
                <a:pos x="1784" y="701"/>
              </a:cxn>
              <a:cxn ang="0">
                <a:pos x="1784" y="701"/>
              </a:cxn>
              <a:cxn ang="0">
                <a:pos x="1784" y="0"/>
              </a:cxn>
              <a:cxn ang="0">
                <a:pos x="0" y="0"/>
              </a:cxn>
              <a:cxn ang="0">
                <a:pos x="0" y="1122"/>
              </a:cxn>
              <a:cxn ang="0">
                <a:pos x="1393" y="1122"/>
              </a:cxn>
              <a:cxn ang="0">
                <a:pos x="1670" y="1152"/>
              </a:cxn>
              <a:cxn ang="0">
                <a:pos x="1628" y="1193"/>
              </a:cxn>
              <a:cxn ang="0">
                <a:pos x="1848" y="1181"/>
              </a:cxn>
              <a:cxn ang="0">
                <a:pos x="1859" y="963"/>
              </a:cxn>
              <a:cxn ang="0">
                <a:pos x="1817" y="1003"/>
              </a:cxn>
            </a:cxnLst>
            <a:rect l="0" t="0" r="r" b="b"/>
            <a:pathLst>
              <a:path w="1859" h="1193">
                <a:moveTo>
                  <a:pt x="1817" y="1003"/>
                </a:moveTo>
                <a:lnTo>
                  <a:pt x="1784" y="701"/>
                </a:lnTo>
                <a:lnTo>
                  <a:pt x="1784" y="701"/>
                </a:lnTo>
                <a:lnTo>
                  <a:pt x="1784" y="0"/>
                </a:lnTo>
                <a:lnTo>
                  <a:pt x="0" y="0"/>
                </a:lnTo>
                <a:lnTo>
                  <a:pt x="0" y="1122"/>
                </a:lnTo>
                <a:lnTo>
                  <a:pt x="1393" y="1122"/>
                </a:lnTo>
                <a:lnTo>
                  <a:pt x="1670" y="1152"/>
                </a:lnTo>
                <a:lnTo>
                  <a:pt x="1628" y="1193"/>
                </a:lnTo>
                <a:lnTo>
                  <a:pt x="1848" y="1181"/>
                </a:lnTo>
                <a:lnTo>
                  <a:pt x="1859" y="963"/>
                </a:lnTo>
                <a:lnTo>
                  <a:pt x="1817" y="1003"/>
                </a:ln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10800000" scaled="1"/>
            <a:tileRect/>
          </a:gradFill>
          <a:ln>
            <a:headEnd/>
            <a:tailEnd/>
          </a:ln>
          <a:effectLst>
            <a:outerShdw blurRad="88900" dist="38100" dir="5400000" sx="102000" sy="102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17" name="Freeform 7"/>
          <p:cNvSpPr>
            <a:spLocks/>
          </p:cNvSpPr>
          <p:nvPr/>
        </p:nvSpPr>
        <p:spPr bwMode="auto">
          <a:xfrm flipV="1">
            <a:off x="990600" y="4419600"/>
            <a:ext cx="2570163" cy="1589088"/>
          </a:xfrm>
          <a:custGeom>
            <a:avLst/>
            <a:gdLst/>
            <a:ahLst/>
            <a:cxnLst>
              <a:cxn ang="0">
                <a:pos x="1817" y="1003"/>
              </a:cxn>
              <a:cxn ang="0">
                <a:pos x="1784" y="701"/>
              </a:cxn>
              <a:cxn ang="0">
                <a:pos x="1784" y="701"/>
              </a:cxn>
              <a:cxn ang="0">
                <a:pos x="1784" y="0"/>
              </a:cxn>
              <a:cxn ang="0">
                <a:pos x="0" y="0"/>
              </a:cxn>
              <a:cxn ang="0">
                <a:pos x="0" y="1122"/>
              </a:cxn>
              <a:cxn ang="0">
                <a:pos x="1393" y="1122"/>
              </a:cxn>
              <a:cxn ang="0">
                <a:pos x="1670" y="1152"/>
              </a:cxn>
              <a:cxn ang="0">
                <a:pos x="1628" y="1193"/>
              </a:cxn>
              <a:cxn ang="0">
                <a:pos x="1848" y="1181"/>
              </a:cxn>
              <a:cxn ang="0">
                <a:pos x="1859" y="963"/>
              </a:cxn>
              <a:cxn ang="0">
                <a:pos x="1817" y="1003"/>
              </a:cxn>
            </a:cxnLst>
            <a:rect l="0" t="0" r="r" b="b"/>
            <a:pathLst>
              <a:path w="1859" h="1193">
                <a:moveTo>
                  <a:pt x="1817" y="1003"/>
                </a:moveTo>
                <a:lnTo>
                  <a:pt x="1784" y="701"/>
                </a:lnTo>
                <a:lnTo>
                  <a:pt x="1784" y="701"/>
                </a:lnTo>
                <a:lnTo>
                  <a:pt x="1784" y="0"/>
                </a:lnTo>
                <a:lnTo>
                  <a:pt x="0" y="0"/>
                </a:lnTo>
                <a:lnTo>
                  <a:pt x="0" y="1122"/>
                </a:lnTo>
                <a:lnTo>
                  <a:pt x="1393" y="1122"/>
                </a:lnTo>
                <a:lnTo>
                  <a:pt x="1670" y="1152"/>
                </a:lnTo>
                <a:lnTo>
                  <a:pt x="1628" y="1193"/>
                </a:lnTo>
                <a:lnTo>
                  <a:pt x="1848" y="1181"/>
                </a:lnTo>
                <a:lnTo>
                  <a:pt x="1859" y="963"/>
                </a:lnTo>
                <a:lnTo>
                  <a:pt x="1817" y="1003"/>
                </a:ln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10800000" scaled="1"/>
            <a:tileRect/>
          </a:gradFill>
          <a:ln>
            <a:headEnd/>
            <a:tailEnd/>
          </a:ln>
          <a:effectLst>
            <a:outerShdw blurRad="88900" dist="38100" dir="5400000" sx="102000" sy="102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8" name="Freeform 7"/>
          <p:cNvSpPr>
            <a:spLocks/>
          </p:cNvSpPr>
          <p:nvPr/>
        </p:nvSpPr>
        <p:spPr bwMode="auto">
          <a:xfrm flipH="1" flipV="1">
            <a:off x="4942116" y="4419600"/>
            <a:ext cx="2570163" cy="1589088"/>
          </a:xfrm>
          <a:custGeom>
            <a:avLst/>
            <a:gdLst/>
            <a:ahLst/>
            <a:cxnLst>
              <a:cxn ang="0">
                <a:pos x="1817" y="1003"/>
              </a:cxn>
              <a:cxn ang="0">
                <a:pos x="1784" y="701"/>
              </a:cxn>
              <a:cxn ang="0">
                <a:pos x="1784" y="701"/>
              </a:cxn>
              <a:cxn ang="0">
                <a:pos x="1784" y="0"/>
              </a:cxn>
              <a:cxn ang="0">
                <a:pos x="0" y="0"/>
              </a:cxn>
              <a:cxn ang="0">
                <a:pos x="0" y="1122"/>
              </a:cxn>
              <a:cxn ang="0">
                <a:pos x="1393" y="1122"/>
              </a:cxn>
              <a:cxn ang="0">
                <a:pos x="1670" y="1152"/>
              </a:cxn>
              <a:cxn ang="0">
                <a:pos x="1628" y="1193"/>
              </a:cxn>
              <a:cxn ang="0">
                <a:pos x="1848" y="1181"/>
              </a:cxn>
              <a:cxn ang="0">
                <a:pos x="1859" y="963"/>
              </a:cxn>
              <a:cxn ang="0">
                <a:pos x="1817" y="1003"/>
              </a:cxn>
            </a:cxnLst>
            <a:rect l="0" t="0" r="r" b="b"/>
            <a:pathLst>
              <a:path w="1859" h="1193">
                <a:moveTo>
                  <a:pt x="1817" y="1003"/>
                </a:moveTo>
                <a:lnTo>
                  <a:pt x="1784" y="701"/>
                </a:lnTo>
                <a:lnTo>
                  <a:pt x="1784" y="701"/>
                </a:lnTo>
                <a:lnTo>
                  <a:pt x="1784" y="0"/>
                </a:lnTo>
                <a:lnTo>
                  <a:pt x="0" y="0"/>
                </a:lnTo>
                <a:lnTo>
                  <a:pt x="0" y="1122"/>
                </a:lnTo>
                <a:lnTo>
                  <a:pt x="1393" y="1122"/>
                </a:lnTo>
                <a:lnTo>
                  <a:pt x="1670" y="1152"/>
                </a:lnTo>
                <a:lnTo>
                  <a:pt x="1628" y="1193"/>
                </a:lnTo>
                <a:lnTo>
                  <a:pt x="1848" y="1181"/>
                </a:lnTo>
                <a:lnTo>
                  <a:pt x="1859" y="963"/>
                </a:lnTo>
                <a:lnTo>
                  <a:pt x="1817" y="1003"/>
                </a:ln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10800000" scaled="1"/>
            <a:tileRect/>
          </a:gradFill>
          <a:ln>
            <a:headEnd/>
            <a:tailEnd/>
          </a:ln>
          <a:effectLst>
            <a:outerShdw blurRad="88900" dist="38100" dir="5400000" sx="102000" sy="102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9" name="Freeform 7"/>
          <p:cNvSpPr>
            <a:spLocks/>
          </p:cNvSpPr>
          <p:nvPr/>
        </p:nvSpPr>
        <p:spPr bwMode="auto">
          <a:xfrm flipH="1">
            <a:off x="4953000" y="1447800"/>
            <a:ext cx="2570163" cy="1589088"/>
          </a:xfrm>
          <a:custGeom>
            <a:avLst/>
            <a:gdLst/>
            <a:ahLst/>
            <a:cxnLst>
              <a:cxn ang="0">
                <a:pos x="1817" y="1003"/>
              </a:cxn>
              <a:cxn ang="0">
                <a:pos x="1784" y="701"/>
              </a:cxn>
              <a:cxn ang="0">
                <a:pos x="1784" y="701"/>
              </a:cxn>
              <a:cxn ang="0">
                <a:pos x="1784" y="0"/>
              </a:cxn>
              <a:cxn ang="0">
                <a:pos x="0" y="0"/>
              </a:cxn>
              <a:cxn ang="0">
                <a:pos x="0" y="1122"/>
              </a:cxn>
              <a:cxn ang="0">
                <a:pos x="1393" y="1122"/>
              </a:cxn>
              <a:cxn ang="0">
                <a:pos x="1670" y="1152"/>
              </a:cxn>
              <a:cxn ang="0">
                <a:pos x="1628" y="1193"/>
              </a:cxn>
              <a:cxn ang="0">
                <a:pos x="1848" y="1181"/>
              </a:cxn>
              <a:cxn ang="0">
                <a:pos x="1859" y="963"/>
              </a:cxn>
              <a:cxn ang="0">
                <a:pos x="1817" y="1003"/>
              </a:cxn>
            </a:cxnLst>
            <a:rect l="0" t="0" r="r" b="b"/>
            <a:pathLst>
              <a:path w="1859" h="1193">
                <a:moveTo>
                  <a:pt x="1817" y="1003"/>
                </a:moveTo>
                <a:lnTo>
                  <a:pt x="1784" y="701"/>
                </a:lnTo>
                <a:lnTo>
                  <a:pt x="1784" y="701"/>
                </a:lnTo>
                <a:lnTo>
                  <a:pt x="1784" y="0"/>
                </a:lnTo>
                <a:lnTo>
                  <a:pt x="0" y="0"/>
                </a:lnTo>
                <a:lnTo>
                  <a:pt x="0" y="1122"/>
                </a:lnTo>
                <a:lnTo>
                  <a:pt x="1393" y="1122"/>
                </a:lnTo>
                <a:lnTo>
                  <a:pt x="1670" y="1152"/>
                </a:lnTo>
                <a:lnTo>
                  <a:pt x="1628" y="1193"/>
                </a:lnTo>
                <a:lnTo>
                  <a:pt x="1848" y="1181"/>
                </a:lnTo>
                <a:lnTo>
                  <a:pt x="1859" y="963"/>
                </a:lnTo>
                <a:lnTo>
                  <a:pt x="1817" y="1003"/>
                </a:ln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10800000" scaled="1"/>
            <a:tileRect/>
          </a:gradFill>
          <a:ln>
            <a:headEnd/>
            <a:tailEnd/>
          </a:ln>
          <a:effectLst>
            <a:outerShdw blurRad="88900" dist="38100" dir="5400000" sx="102000" sy="102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486400" y="1765291"/>
            <a:ext cx="1828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Buyer Power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75516" y="4737091"/>
            <a:ext cx="1828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Supplier power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3181" y="4737091"/>
            <a:ext cx="1905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Threat of Substitutes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05465" y="1765291"/>
            <a:ext cx="2209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Potential Entrants</a:t>
            </a:r>
          </a:p>
        </p:txBody>
      </p:sp>
      <p:sp>
        <p:nvSpPr>
          <p:cNvPr id="12" name="Left-Right Arrow 11"/>
          <p:cNvSpPr/>
          <p:nvPr/>
        </p:nvSpPr>
        <p:spPr>
          <a:xfrm>
            <a:off x="3657600" y="1752600"/>
            <a:ext cx="1295400" cy="228600"/>
          </a:xfrm>
          <a:prstGeom prst="leftRightArrow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Left-Right Arrow 12"/>
          <p:cNvSpPr/>
          <p:nvPr/>
        </p:nvSpPr>
        <p:spPr>
          <a:xfrm>
            <a:off x="3657600" y="5638800"/>
            <a:ext cx="1295400" cy="228600"/>
          </a:xfrm>
          <a:prstGeom prst="leftRightArrow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Left-Right Arrow 13"/>
          <p:cNvSpPr/>
          <p:nvPr/>
        </p:nvSpPr>
        <p:spPr>
          <a:xfrm rot="16200000">
            <a:off x="762000" y="3657600"/>
            <a:ext cx="1295400" cy="228600"/>
          </a:xfrm>
          <a:prstGeom prst="leftRightArrow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Left-Right Arrow 14"/>
          <p:cNvSpPr/>
          <p:nvPr/>
        </p:nvSpPr>
        <p:spPr>
          <a:xfrm rot="16200000">
            <a:off x="6477000" y="3657600"/>
            <a:ext cx="1295400" cy="228600"/>
          </a:xfrm>
          <a:prstGeom prst="leftRightArrow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396342" y="3331030"/>
            <a:ext cx="1828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Industry Rivalry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48D0A178-8947-FC4A-9A59-C699C69EB3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470974"/>
            <a:ext cx="8226686" cy="70915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GB" altLang="en-US">
                <a:ea typeface="ＭＳ Ｐゴシック" panose="020B0600070205080204" pitchFamily="34" charset="-128"/>
              </a:rPr>
              <a:t>Identifying key success factors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grpSp>
        <p:nvGrpSpPr>
          <p:cNvPr id="46083" name="Group 3">
            <a:extLst>
              <a:ext uri="{FF2B5EF4-FFF2-40B4-BE49-F238E27FC236}">
                <a16:creationId xmlns:a16="http://schemas.microsoft.com/office/drawing/2014/main" id="{C9C089FA-1E69-9849-8352-C40850FBEF4C}"/>
              </a:ext>
            </a:extLst>
          </p:cNvPr>
          <p:cNvGrpSpPr>
            <a:grpSpLocks/>
          </p:cNvGrpSpPr>
          <p:nvPr/>
        </p:nvGrpSpPr>
        <p:grpSpPr bwMode="auto">
          <a:xfrm>
            <a:off x="795191" y="1540944"/>
            <a:ext cx="7868642" cy="4343712"/>
            <a:chOff x="573" y="1293"/>
            <a:chExt cx="5670" cy="3130"/>
          </a:xfrm>
        </p:grpSpPr>
        <p:sp>
          <p:nvSpPr>
            <p:cNvPr id="46085" name="Rectangle 4">
              <a:extLst>
                <a:ext uri="{FF2B5EF4-FFF2-40B4-BE49-F238E27FC236}">
                  <a16:creationId xmlns:a16="http://schemas.microsoft.com/office/drawing/2014/main" id="{1EDBD978-34C2-5C4E-81F7-1656A5581B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8" y="1293"/>
              <a:ext cx="1588" cy="31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defTabSz="1520825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defTabSz="1520825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GB" altLang="en-US" sz="1399">
                  <a:solidFill>
                    <a:schemeClr val="tx1"/>
                  </a:solidFill>
                </a:rPr>
                <a:t>Prerequisites for success</a:t>
              </a:r>
              <a:endParaRPr lang="en-US" altLang="en-US" sz="1399">
                <a:solidFill>
                  <a:schemeClr val="tx1"/>
                </a:solidFill>
              </a:endParaRPr>
            </a:p>
          </p:txBody>
        </p:sp>
        <p:sp>
          <p:nvSpPr>
            <p:cNvPr id="46086" name="Rectangle 5">
              <a:extLst>
                <a:ext uri="{FF2B5EF4-FFF2-40B4-BE49-F238E27FC236}">
                  <a16:creationId xmlns:a16="http://schemas.microsoft.com/office/drawing/2014/main" id="{89F3B3F8-15C0-2341-9A4C-2696305DE9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" y="1883"/>
              <a:ext cx="1633" cy="27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defTabSz="1520825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defTabSz="1520825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GB" altLang="en-US" sz="1399">
                  <a:solidFill>
                    <a:schemeClr val="tx1"/>
                  </a:solidFill>
                </a:rPr>
                <a:t>What do customers want?</a:t>
              </a:r>
              <a:endParaRPr lang="en-US" altLang="en-US" sz="1399">
                <a:solidFill>
                  <a:schemeClr val="tx1"/>
                </a:solidFill>
              </a:endParaRPr>
            </a:p>
          </p:txBody>
        </p:sp>
        <p:sp>
          <p:nvSpPr>
            <p:cNvPr id="46087" name="Rectangle 6">
              <a:extLst>
                <a:ext uri="{FF2B5EF4-FFF2-40B4-BE49-F238E27FC236}">
                  <a16:creationId xmlns:a16="http://schemas.microsoft.com/office/drawing/2014/main" id="{A5A21C9A-A8AB-E44D-842D-16D57A6848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9" y="1837"/>
              <a:ext cx="1452" cy="40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defTabSz="1520825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defTabSz="1520825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GB" altLang="en-US" sz="1399">
                  <a:solidFill>
                    <a:schemeClr val="tx1"/>
                  </a:solidFill>
                </a:rPr>
                <a:t>How does the firm </a:t>
              </a:r>
            </a:p>
            <a:p>
              <a:pPr algn="ctr" eaLnBrk="1" hangingPunct="1"/>
              <a:r>
                <a:rPr lang="en-GB" altLang="en-US" sz="1399">
                  <a:solidFill>
                    <a:schemeClr val="tx1"/>
                  </a:solidFill>
                </a:rPr>
                <a:t>survive competition?</a:t>
              </a:r>
              <a:endParaRPr lang="en-US" altLang="en-US" sz="1399">
                <a:solidFill>
                  <a:schemeClr val="tx1"/>
                </a:solidFill>
              </a:endParaRPr>
            </a:p>
          </p:txBody>
        </p:sp>
        <p:sp>
          <p:nvSpPr>
            <p:cNvPr id="46088" name="Rectangle 7">
              <a:extLst>
                <a:ext uri="{FF2B5EF4-FFF2-40B4-BE49-F238E27FC236}">
                  <a16:creationId xmlns:a16="http://schemas.microsoft.com/office/drawing/2014/main" id="{AC9A1A07-DAD5-CB48-8674-D9B35C7255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" y="2654"/>
              <a:ext cx="1724" cy="99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defTabSz="1520825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defTabSz="1520825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GB" altLang="en-US" sz="1399">
                  <a:solidFill>
                    <a:schemeClr val="tx1"/>
                  </a:solidFill>
                </a:rPr>
                <a:t>Analysis of demand:       </a:t>
              </a:r>
            </a:p>
            <a:p>
              <a:pPr lvl="1" algn="ctr" eaLnBrk="1" hangingPunct="1">
                <a:buFontTx/>
                <a:buChar char="•"/>
              </a:pPr>
              <a:r>
                <a:rPr lang="en-GB" altLang="en-US" sz="1399">
                  <a:solidFill>
                    <a:schemeClr val="tx1"/>
                  </a:solidFill>
                </a:rPr>
                <a:t> Who are our customers?       </a:t>
              </a:r>
            </a:p>
            <a:p>
              <a:pPr algn="ctr" eaLnBrk="1" hangingPunct="1">
                <a:buFontTx/>
                <a:buChar char="•"/>
              </a:pPr>
              <a:r>
                <a:rPr lang="en-GB" altLang="en-US" sz="1399">
                  <a:solidFill>
                    <a:schemeClr val="tx1"/>
                  </a:solidFill>
                </a:rPr>
                <a:t> What do they want?       </a:t>
              </a:r>
              <a:endParaRPr lang="en-US" altLang="en-US" sz="1399">
                <a:solidFill>
                  <a:schemeClr val="tx1"/>
                </a:solidFill>
              </a:endParaRPr>
            </a:p>
          </p:txBody>
        </p:sp>
        <p:sp>
          <p:nvSpPr>
            <p:cNvPr id="46089" name="Rectangle 8">
              <a:extLst>
                <a:ext uri="{FF2B5EF4-FFF2-40B4-BE49-F238E27FC236}">
                  <a16:creationId xmlns:a16="http://schemas.microsoft.com/office/drawing/2014/main" id="{BFD170DA-1FA4-6145-99CF-0BC91AE007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1" y="2654"/>
              <a:ext cx="2132" cy="127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defTabSz="1520825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defTabSz="1520825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GB" altLang="en-US" sz="1399">
                  <a:solidFill>
                    <a:schemeClr val="tx1"/>
                  </a:solidFill>
                </a:rPr>
                <a:t>Analysis of competition:</a:t>
              </a:r>
            </a:p>
            <a:p>
              <a:pPr eaLnBrk="1" hangingPunct="1">
                <a:buFontTx/>
                <a:buChar char="•"/>
              </a:pPr>
              <a:r>
                <a:rPr lang="en-GB" altLang="en-US" sz="1399">
                  <a:solidFill>
                    <a:schemeClr val="tx1"/>
                  </a:solidFill>
                </a:rPr>
                <a:t>What drives competition?</a:t>
              </a:r>
            </a:p>
            <a:p>
              <a:pPr eaLnBrk="1" hangingPunct="1">
                <a:buFontTx/>
                <a:buChar char="•"/>
              </a:pPr>
              <a:r>
                <a:rPr lang="en-GB" altLang="en-US" sz="1399">
                  <a:solidFill>
                    <a:schemeClr val="tx1"/>
                  </a:solidFill>
                </a:rPr>
                <a:t>What are the main dimensions of</a:t>
              </a:r>
            </a:p>
            <a:p>
              <a:pPr eaLnBrk="1" hangingPunct="1"/>
              <a:r>
                <a:rPr lang="en-GB" altLang="en-US" sz="1399">
                  <a:solidFill>
                    <a:schemeClr val="tx1"/>
                  </a:solidFill>
                </a:rPr>
                <a:t>  competition?</a:t>
              </a:r>
            </a:p>
            <a:p>
              <a:pPr eaLnBrk="1" hangingPunct="1">
                <a:buFontTx/>
                <a:buChar char="•"/>
              </a:pPr>
              <a:r>
                <a:rPr lang="en-GB" altLang="en-US" sz="1399">
                  <a:solidFill>
                    <a:schemeClr val="tx1"/>
                  </a:solidFill>
                </a:rPr>
                <a:t>How intense is competition?</a:t>
              </a:r>
            </a:p>
            <a:p>
              <a:pPr eaLnBrk="1" hangingPunct="1">
                <a:buFontTx/>
                <a:buChar char="•"/>
              </a:pPr>
              <a:r>
                <a:rPr lang="en-GB" altLang="en-US" sz="1399">
                  <a:solidFill>
                    <a:schemeClr val="tx1"/>
                  </a:solidFill>
                </a:rPr>
                <a:t>How can we obtain a superior </a:t>
              </a:r>
            </a:p>
            <a:p>
              <a:pPr eaLnBrk="1" hangingPunct="1"/>
              <a:r>
                <a:rPr lang="en-GB" altLang="en-US" sz="1399">
                  <a:solidFill>
                    <a:schemeClr val="tx1"/>
                  </a:solidFill>
                </a:rPr>
                <a:t> competitive position?</a:t>
              </a:r>
              <a:endParaRPr lang="en-US" altLang="en-US" sz="1399">
                <a:solidFill>
                  <a:schemeClr val="tx1"/>
                </a:solidFill>
              </a:endParaRPr>
            </a:p>
          </p:txBody>
        </p:sp>
        <p:sp>
          <p:nvSpPr>
            <p:cNvPr id="46090" name="Rectangle 9">
              <a:extLst>
                <a:ext uri="{FF2B5EF4-FFF2-40B4-BE49-F238E27FC236}">
                  <a16:creationId xmlns:a16="http://schemas.microsoft.com/office/drawing/2014/main" id="{62093AF4-7859-2A45-8D5C-76AAF26406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3" y="4151"/>
              <a:ext cx="1452" cy="27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defTabSz="1520825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defTabSz="1520825"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EB870F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GB" altLang="en-US" sz="1399">
                  <a:solidFill>
                    <a:schemeClr val="tx1"/>
                  </a:solidFill>
                </a:rPr>
                <a:t>Key success factors</a:t>
              </a:r>
              <a:endParaRPr lang="en-US" altLang="en-US" sz="1399">
                <a:solidFill>
                  <a:schemeClr val="tx1"/>
                </a:solidFill>
              </a:endParaRPr>
            </a:p>
          </p:txBody>
        </p:sp>
        <p:sp>
          <p:nvSpPr>
            <p:cNvPr id="46091" name="Line 10">
              <a:extLst>
                <a:ext uri="{FF2B5EF4-FFF2-40B4-BE49-F238E27FC236}">
                  <a16:creationId xmlns:a16="http://schemas.microsoft.com/office/drawing/2014/main" id="{3C7BEC9A-7870-8F4C-AC4E-11E67C033F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99" y="1429"/>
              <a:ext cx="117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sz="1574"/>
            </a:p>
          </p:txBody>
        </p:sp>
        <p:sp>
          <p:nvSpPr>
            <p:cNvPr id="46092" name="Line 11">
              <a:extLst>
                <a:ext uri="{FF2B5EF4-FFF2-40B4-BE49-F238E27FC236}">
                  <a16:creationId xmlns:a16="http://schemas.microsoft.com/office/drawing/2014/main" id="{7DD4D3A2-C67B-6F4D-A489-A4113CDD3F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9" y="1429"/>
              <a:ext cx="0" cy="4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sz="1574"/>
            </a:p>
          </p:txBody>
        </p:sp>
        <p:sp>
          <p:nvSpPr>
            <p:cNvPr id="46093" name="Line 12">
              <a:extLst>
                <a:ext uri="{FF2B5EF4-FFF2-40B4-BE49-F238E27FC236}">
                  <a16:creationId xmlns:a16="http://schemas.microsoft.com/office/drawing/2014/main" id="{C74D678A-B57F-5F4C-B617-4863C5A51F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66" y="1429"/>
              <a:ext cx="10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sz="1574"/>
            </a:p>
          </p:txBody>
        </p:sp>
        <p:sp>
          <p:nvSpPr>
            <p:cNvPr id="46094" name="Line 13">
              <a:extLst>
                <a:ext uri="{FF2B5EF4-FFF2-40B4-BE49-F238E27FC236}">
                  <a16:creationId xmlns:a16="http://schemas.microsoft.com/office/drawing/2014/main" id="{9B9F429F-D5BD-3A4D-A3D8-B949E382D6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54" y="1429"/>
              <a:ext cx="0" cy="4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sz="1574"/>
            </a:p>
          </p:txBody>
        </p:sp>
        <p:sp>
          <p:nvSpPr>
            <p:cNvPr id="46095" name="Line 14">
              <a:extLst>
                <a:ext uri="{FF2B5EF4-FFF2-40B4-BE49-F238E27FC236}">
                  <a16:creationId xmlns:a16="http://schemas.microsoft.com/office/drawing/2014/main" id="{A0EE01F9-8189-5C4A-8636-9B9F0AB278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9" y="2155"/>
              <a:ext cx="0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sz="1574"/>
            </a:p>
          </p:txBody>
        </p:sp>
        <p:sp>
          <p:nvSpPr>
            <p:cNvPr id="46096" name="Line 15">
              <a:extLst>
                <a:ext uri="{FF2B5EF4-FFF2-40B4-BE49-F238E27FC236}">
                  <a16:creationId xmlns:a16="http://schemas.microsoft.com/office/drawing/2014/main" id="{45DFAB61-5C47-554C-9C27-2EDC6905DF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54" y="2245"/>
              <a:ext cx="0" cy="4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sz="1574"/>
            </a:p>
          </p:txBody>
        </p:sp>
        <p:sp>
          <p:nvSpPr>
            <p:cNvPr id="46097" name="Line 16">
              <a:extLst>
                <a:ext uri="{FF2B5EF4-FFF2-40B4-BE49-F238E27FC236}">
                  <a16:creationId xmlns:a16="http://schemas.microsoft.com/office/drawing/2014/main" id="{C7BF470B-1FA5-D34D-B66F-F378DDEFE3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9" y="3652"/>
              <a:ext cx="0" cy="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sz="1574"/>
            </a:p>
          </p:txBody>
        </p:sp>
        <p:sp>
          <p:nvSpPr>
            <p:cNvPr id="46098" name="Line 17">
              <a:extLst>
                <a:ext uri="{FF2B5EF4-FFF2-40B4-BE49-F238E27FC236}">
                  <a16:creationId xmlns:a16="http://schemas.microsoft.com/office/drawing/2014/main" id="{96F44020-0E46-B046-BCAD-0F98E5FF06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9" y="4332"/>
              <a:ext cx="12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sz="1574"/>
            </a:p>
          </p:txBody>
        </p:sp>
        <p:sp>
          <p:nvSpPr>
            <p:cNvPr id="46099" name="Line 18">
              <a:extLst>
                <a:ext uri="{FF2B5EF4-FFF2-40B4-BE49-F238E27FC236}">
                  <a16:creationId xmlns:a16="http://schemas.microsoft.com/office/drawing/2014/main" id="{667ABA77-8CC1-1246-9ABF-106CDB7BE9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54" y="3924"/>
              <a:ext cx="0" cy="4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sz="1574"/>
            </a:p>
          </p:txBody>
        </p:sp>
        <p:sp>
          <p:nvSpPr>
            <p:cNvPr id="46100" name="Line 19">
              <a:extLst>
                <a:ext uri="{FF2B5EF4-FFF2-40B4-BE49-F238E27FC236}">
                  <a16:creationId xmlns:a16="http://schemas.microsoft.com/office/drawing/2014/main" id="{A0FCCC48-849D-A14E-B18E-45708F721E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75" y="4332"/>
              <a:ext cx="117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sz="1574"/>
            </a:p>
          </p:txBody>
        </p:sp>
      </p:grpSp>
      <p:sp>
        <p:nvSpPr>
          <p:cNvPr id="46084" name="Text Box 21">
            <a:extLst>
              <a:ext uri="{FF2B5EF4-FFF2-40B4-BE49-F238E27FC236}">
                <a16:creationId xmlns:a16="http://schemas.microsoft.com/office/drawing/2014/main" id="{5A398514-E21C-5C41-A15A-09F0001EE3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7531" y="5884655"/>
            <a:ext cx="1448829" cy="307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520825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1520825"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EB870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399" b="1">
                <a:solidFill>
                  <a:schemeClr val="tx1"/>
                </a:solidFill>
              </a:rPr>
              <a:t>(Grant, 2005)</a:t>
            </a:r>
            <a:endParaRPr lang="en-US" altLang="en-US" sz="1399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820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2819" y="114685"/>
            <a:ext cx="17567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Lean Canvas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0" y="114684"/>
            <a:ext cx="3276600" cy="4616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Project Name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9000" y="114684"/>
            <a:ext cx="1752600" cy="201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sz="1200" dirty="0"/>
              <a:t>01-Jan-2014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39000" y="375182"/>
            <a:ext cx="1752600" cy="201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sz="1200" dirty="0"/>
              <a:t>Iteration #x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52400" y="4639985"/>
            <a:ext cx="4398041" cy="1338408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Cost Structure</a:t>
            </a:r>
          </a:p>
          <a:p>
            <a:endParaRPr lang="en-US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Customer Acquisition costs</a:t>
            </a:r>
          </a:p>
          <a:p>
            <a:r>
              <a:rPr lang="en-US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Distribution costs</a:t>
            </a:r>
          </a:p>
          <a:p>
            <a:r>
              <a:rPr lang="en-US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Hosting</a:t>
            </a:r>
          </a:p>
          <a:p>
            <a:r>
              <a:rPr lang="en-US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People, etc.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50441" y="4639985"/>
            <a:ext cx="4398041" cy="1338408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Revenue Streams</a:t>
            </a:r>
          </a:p>
          <a:p>
            <a:endParaRPr lang="en-US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Revenue Model</a:t>
            </a:r>
          </a:p>
          <a:p>
            <a:r>
              <a:rPr lang="en-US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Life Time Value</a:t>
            </a:r>
          </a:p>
          <a:p>
            <a:r>
              <a:rPr lang="en-US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Revenue</a:t>
            </a:r>
          </a:p>
          <a:p>
            <a:r>
              <a:rPr lang="en-US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Gross Margin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52400" y="664125"/>
            <a:ext cx="1764792" cy="3975859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Problem</a:t>
            </a:r>
          </a:p>
          <a:p>
            <a:endParaRPr lang="en-US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Top 3 problems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917192" y="664125"/>
            <a:ext cx="1764792" cy="1987929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Solution</a:t>
            </a:r>
          </a:p>
          <a:p>
            <a:endParaRPr lang="en-US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Top 3 features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917192" y="2652054"/>
            <a:ext cx="1764792" cy="1987929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Key Metrics</a:t>
            </a:r>
          </a:p>
          <a:p>
            <a:r>
              <a:rPr lang="en-US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Key activities you measure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654106" y="664125"/>
            <a:ext cx="1764792" cy="3975859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Unique Value Proposition</a:t>
            </a:r>
          </a:p>
          <a:p>
            <a:r>
              <a:rPr lang="en-US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Single, clear, compelling message that states why you are different and worth paying attention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18898" y="664125"/>
            <a:ext cx="1764792" cy="1987929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Unfair Advantage</a:t>
            </a:r>
          </a:p>
          <a:p>
            <a:r>
              <a:rPr lang="en-US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Can’t be easily copied or bought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18898" y="2652054"/>
            <a:ext cx="1764792" cy="1987929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Channels</a:t>
            </a:r>
          </a:p>
          <a:p>
            <a:r>
              <a:rPr lang="en-US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Path to customers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183690" y="664125"/>
            <a:ext cx="1764792" cy="3975859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Customer Segments</a:t>
            </a:r>
          </a:p>
          <a:p>
            <a:r>
              <a:rPr lang="en-US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Target customers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52400" y="664125"/>
            <a:ext cx="8796082" cy="5314267"/>
          </a:xfrm>
          <a:prstGeom prst="roundRect">
            <a:avLst>
              <a:gd name="adj" fmla="val 0"/>
            </a:avLst>
          </a:prstGeom>
          <a:noFill/>
          <a:ln w="3810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750" indent="-112713">
              <a:buFont typeface="Arial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753341" y="6028996"/>
            <a:ext cx="119616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>
                <a:solidFill>
                  <a:srgbClr val="007DDA"/>
                </a:solidFill>
                <a:latin typeface="Arial" pitchFamily="34" charset="0"/>
                <a:cs typeface="Arial" pitchFamily="34" charset="0"/>
              </a:rPr>
              <a:t>PRODUCT</a:t>
            </a:r>
            <a:endParaRPr lang="en-US" sz="2000" dirty="0">
              <a:solidFill>
                <a:srgbClr val="007DDA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6230730" y="6028996"/>
            <a:ext cx="10374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>
                <a:solidFill>
                  <a:srgbClr val="007DDA"/>
                </a:solidFill>
                <a:latin typeface="Arial" pitchFamily="34" charset="0"/>
                <a:cs typeface="Arial" pitchFamily="34" charset="0"/>
              </a:rPr>
              <a:t>MARKET</a:t>
            </a:r>
            <a:endParaRPr lang="en-US" sz="2000" dirty="0">
              <a:solidFill>
                <a:srgbClr val="007DDA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4550441" y="559951"/>
            <a:ext cx="0" cy="5731399"/>
          </a:xfrm>
          <a:prstGeom prst="line">
            <a:avLst/>
          </a:prstGeom>
          <a:ln w="19050" cap="rnd">
            <a:solidFill>
              <a:srgbClr val="007DDA">
                <a:alpha val="50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487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7004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GB" dirty="0"/>
              <a:t>Common Scenarios</a:t>
            </a:r>
            <a:br>
              <a:rPr lang="en-GB" dirty="0"/>
            </a:br>
            <a:r>
              <a:rPr lang="en-GB" dirty="0"/>
              <a:t>Shapes of morale/effort over time. </a:t>
            </a:r>
          </a:p>
        </p:txBody>
      </p:sp>
      <p:pic>
        <p:nvPicPr>
          <p:cNvPr id="7" name="Picture 6" descr="crea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241" y="2058778"/>
            <a:ext cx="1413133" cy="1059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</p:pic>
      <p:pic>
        <p:nvPicPr>
          <p:cNvPr id="8" name="Picture 7" descr="old-testam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8993" y="2058778"/>
            <a:ext cx="1413133" cy="1059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 descr="which-wa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0928" y="4003000"/>
            <a:ext cx="1413133" cy="1059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 descr="bad-wors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8783" y="2058779"/>
            <a:ext cx="1413131" cy="10598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 descr="new-testamen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5745" y="2084064"/>
            <a:ext cx="1379419" cy="10345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16" descr="man-hol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4699" y="4044926"/>
            <a:ext cx="1413133" cy="1059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Picture 17" descr="cinderella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241" y="4021684"/>
            <a:ext cx="1413133" cy="10598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Picture 18" descr="boy-meets-girl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18470" y="4062737"/>
            <a:ext cx="1413132" cy="10598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D38EF59-5C08-B543-99D9-FE1D118EB04F}"/>
              </a:ext>
            </a:extLst>
          </p:cNvPr>
          <p:cNvSpPr txBox="1"/>
          <p:nvPr/>
        </p:nvSpPr>
        <p:spPr>
          <a:xfrm>
            <a:off x="498764" y="5676406"/>
            <a:ext cx="7504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The best overview is here   </a:t>
            </a:r>
            <a:r>
              <a:rPr lang="en-GB" dirty="0">
                <a:hlinkClick r:id="rId10"/>
              </a:rPr>
              <a:t>https://www.youtube.com/watch?v=oP3c1h8v2ZQ</a:t>
            </a:r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0FF22-1D5C-3640-9347-F6275B283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Scenario model &amp; checklist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Load to Miro &amp; fill in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8332C56-F596-1B47-8461-07D62A5021B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2226469"/>
          <a:ext cx="7886698" cy="34564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7499">
                  <a:extLst>
                    <a:ext uri="{9D8B030D-6E8A-4147-A177-3AD203B41FA5}">
                      <a16:colId xmlns:a16="http://schemas.microsoft.com/office/drawing/2014/main" val="1808722313"/>
                    </a:ext>
                  </a:extLst>
                </a:gridCol>
                <a:gridCol w="3838807">
                  <a:extLst>
                    <a:ext uri="{9D8B030D-6E8A-4147-A177-3AD203B41FA5}">
                      <a16:colId xmlns:a16="http://schemas.microsoft.com/office/drawing/2014/main" val="2970866927"/>
                    </a:ext>
                  </a:extLst>
                </a:gridCol>
                <a:gridCol w="3430392">
                  <a:extLst>
                    <a:ext uri="{9D8B030D-6E8A-4147-A177-3AD203B41FA5}">
                      <a16:colId xmlns:a16="http://schemas.microsoft.com/office/drawing/2014/main" val="2034813256"/>
                    </a:ext>
                  </a:extLst>
                </a:gridCol>
              </a:tblGrid>
              <a:tr h="384053">
                <a:tc>
                  <a:txBody>
                    <a:bodyPr/>
                    <a:lstStyle/>
                    <a:p>
                      <a:r>
                        <a:rPr lang="en-GB" sz="1000" dirty="0"/>
                        <a:t>Scenario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What could cause or affect the shape of the work?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What do you check?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255205"/>
                  </a:ext>
                </a:extLst>
              </a:tr>
              <a:tr h="384053"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3963562"/>
                  </a:ext>
                </a:extLst>
              </a:tr>
              <a:tr h="384053"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199408"/>
                  </a:ext>
                </a:extLst>
              </a:tr>
              <a:tr h="384053"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0515016"/>
                  </a:ext>
                </a:extLst>
              </a:tr>
              <a:tr h="384053"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7139686"/>
                  </a:ext>
                </a:extLst>
              </a:tr>
              <a:tr h="384053"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9689936"/>
                  </a:ext>
                </a:extLst>
              </a:tr>
              <a:tr h="384053"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1462208"/>
                  </a:ext>
                </a:extLst>
              </a:tr>
              <a:tr h="384053"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337075"/>
                  </a:ext>
                </a:extLst>
              </a:tr>
              <a:tr h="384053"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2913898"/>
                  </a:ext>
                </a:extLst>
              </a:tr>
            </a:tbl>
          </a:graphicData>
        </a:graphic>
      </p:graphicFrame>
      <p:pic>
        <p:nvPicPr>
          <p:cNvPr id="5" name="Picture 4" descr="old-testament.png">
            <a:extLst>
              <a:ext uri="{FF2B5EF4-FFF2-40B4-BE49-F238E27FC236}">
                <a16:creationId xmlns:a16="http://schemas.microsoft.com/office/drawing/2014/main" id="{2EA886E5-1370-3447-A277-6C2BE636B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722" y="3066741"/>
            <a:ext cx="340841" cy="2556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which-way.png">
            <a:extLst>
              <a:ext uri="{FF2B5EF4-FFF2-40B4-BE49-F238E27FC236}">
                <a16:creationId xmlns:a16="http://schemas.microsoft.com/office/drawing/2014/main" id="{ED8F2E27-92C9-FE4C-AE36-1400DD32D2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722" y="5368225"/>
            <a:ext cx="340841" cy="2556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bad-worse.png">
            <a:extLst>
              <a:ext uri="{FF2B5EF4-FFF2-40B4-BE49-F238E27FC236}">
                <a16:creationId xmlns:a16="http://schemas.microsoft.com/office/drawing/2014/main" id="{3A9EFC44-969F-2240-A39A-5DC0E9FF85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721" y="3836516"/>
            <a:ext cx="340841" cy="2556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 descr="new-testament.png">
            <a:extLst>
              <a:ext uri="{FF2B5EF4-FFF2-40B4-BE49-F238E27FC236}">
                <a16:creationId xmlns:a16="http://schemas.microsoft.com/office/drawing/2014/main" id="{78C025C8-8E42-DB48-9416-7C41074B39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722" y="3445726"/>
            <a:ext cx="332710" cy="2495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 descr="man-hole.png">
            <a:extLst>
              <a:ext uri="{FF2B5EF4-FFF2-40B4-BE49-F238E27FC236}">
                <a16:creationId xmlns:a16="http://schemas.microsoft.com/office/drawing/2014/main" id="{03514613-FD59-534B-A628-A7B4449D7A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722" y="4984251"/>
            <a:ext cx="340841" cy="2556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 descr="cinderella.png">
            <a:extLst>
              <a:ext uri="{FF2B5EF4-FFF2-40B4-BE49-F238E27FC236}">
                <a16:creationId xmlns:a16="http://schemas.microsoft.com/office/drawing/2014/main" id="{BFA03410-C95B-FD4E-8F54-131E2B9457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722" y="4219572"/>
            <a:ext cx="340841" cy="2556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 descr="boy-meets-girl.png">
            <a:extLst>
              <a:ext uri="{FF2B5EF4-FFF2-40B4-BE49-F238E27FC236}">
                <a16:creationId xmlns:a16="http://schemas.microsoft.com/office/drawing/2014/main" id="{7B70F839-72DF-2640-B5E1-AC8B108505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0722" y="4604982"/>
            <a:ext cx="340841" cy="2556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 descr="creation.png">
            <a:extLst>
              <a:ext uri="{FF2B5EF4-FFF2-40B4-BE49-F238E27FC236}">
                <a16:creationId xmlns:a16="http://schemas.microsoft.com/office/drawing/2014/main" id="{DF7E5F3F-F0F7-3441-A229-11AB5E83AA9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0722" y="2670615"/>
            <a:ext cx="340841" cy="2556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941BD5-EEB5-704E-B2F3-0D04A8387719}"/>
              </a:ext>
            </a:extLst>
          </p:cNvPr>
          <p:cNvSpPr txBox="1"/>
          <p:nvPr/>
        </p:nvSpPr>
        <p:spPr>
          <a:xfrm>
            <a:off x="593767" y="5913912"/>
            <a:ext cx="4645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Month 1               3              6              9            12</a:t>
            </a:r>
          </a:p>
        </p:txBody>
      </p:sp>
    </p:spTree>
    <p:extLst>
      <p:ext uri="{BB962C8B-B14F-4D97-AF65-F5344CB8AC3E}">
        <p14:creationId xmlns:p14="http://schemas.microsoft.com/office/powerpoint/2010/main" val="308196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3498</TotalTime>
  <Words>776</Words>
  <Application>Microsoft Macintosh PowerPoint</Application>
  <PresentationFormat>On-screen Show (4:3)</PresentationFormat>
  <Paragraphs>292</Paragraphs>
  <Slides>23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Franklin Gothic Medium Cond</vt:lpstr>
      <vt:lpstr>Times New Roman</vt:lpstr>
      <vt:lpstr>Office Theme</vt:lpstr>
      <vt:lpstr>PowerPoint Presentation</vt:lpstr>
      <vt:lpstr>PowerPoint Presentation</vt:lpstr>
      <vt:lpstr>PESTEL Analysis</vt:lpstr>
      <vt:lpstr>Porter’s five forces model</vt:lpstr>
      <vt:lpstr>Identifying key success factors</vt:lpstr>
      <vt:lpstr>PowerPoint Presentation</vt:lpstr>
      <vt:lpstr>PowerPoint Presentation</vt:lpstr>
      <vt:lpstr>Common Scenarios Shapes of morale/effort over time. </vt:lpstr>
      <vt:lpstr>Scenario model &amp; checklist Load to Miro &amp; fill in</vt:lpstr>
      <vt:lpstr>Risks by BAFort Scale  </vt:lpstr>
      <vt:lpstr>PowerPoint Presentation</vt:lpstr>
      <vt:lpstr>PowerPoint Presentation</vt:lpstr>
      <vt:lpstr>PowerPoint Presentation</vt:lpstr>
      <vt:lpstr>Market Segmentation</vt:lpstr>
      <vt:lpstr>PowerPoint Presentation</vt:lpstr>
      <vt:lpstr>Persona Template</vt:lpstr>
      <vt:lpstr>PowerPoint Presentation</vt:lpstr>
      <vt:lpstr>SWOT Analysis</vt:lpstr>
      <vt:lpstr>PowerPoint Presentation</vt:lpstr>
      <vt:lpstr>Ansoff’s growth vectors</vt:lpstr>
      <vt:lpstr>PowerPoint Presentation</vt:lpstr>
      <vt:lpstr>PowerPoint Presentation</vt:lpstr>
      <vt:lpstr>Possible sources of mobility barriers</vt:lpstr>
    </vt:vector>
  </TitlesOfParts>
  <Company>zakobyte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Zak Moore</dc:creator>
  <cp:lastModifiedBy>Zak Moore</cp:lastModifiedBy>
  <cp:revision>9</cp:revision>
  <dcterms:created xsi:type="dcterms:W3CDTF">2020-04-16T03:43:30Z</dcterms:created>
  <dcterms:modified xsi:type="dcterms:W3CDTF">2022-03-27T12:41:50Z</dcterms:modified>
</cp:coreProperties>
</file>